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3" r:id="rId4"/>
    <p:sldMasterId id="2147483684" r:id="rId5"/>
    <p:sldMasterId id="214748368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y="5143500" cx="9144000"/>
  <p:notesSz cx="6858000" cy="9144000"/>
  <p:embeddedFontLst>
    <p:embeddedFont>
      <p:font typeface="Montserrat"/>
      <p:regular r:id="rId42"/>
      <p:bold r:id="rId43"/>
      <p:italic r:id="rId44"/>
      <p:boldItalic r:id="rId45"/>
    </p:embeddedFont>
    <p:embeddedFont>
      <p:font typeface="Rambla"/>
      <p:regular r:id="rId46"/>
      <p:bold r:id="rId47"/>
      <p:italic r:id="rId48"/>
      <p:boldItalic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font" Target="fonts/Montserrat-regular.fntdata"/><Relationship Id="rId41" Type="http://schemas.openxmlformats.org/officeDocument/2006/relationships/slide" Target="slides/slide34.xml"/><Relationship Id="rId44" Type="http://schemas.openxmlformats.org/officeDocument/2006/relationships/font" Target="fonts/Montserrat-italic.fntdata"/><Relationship Id="rId43" Type="http://schemas.openxmlformats.org/officeDocument/2006/relationships/font" Target="fonts/Montserrat-bold.fntdata"/><Relationship Id="rId46" Type="http://schemas.openxmlformats.org/officeDocument/2006/relationships/font" Target="fonts/Rambla-regular.fntdata"/><Relationship Id="rId45" Type="http://schemas.openxmlformats.org/officeDocument/2006/relationships/font" Target="fonts/Montserrat-boldItalic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Rambla-italic.fntdata"/><Relationship Id="rId47" Type="http://schemas.openxmlformats.org/officeDocument/2006/relationships/font" Target="fonts/Rambla-bold.fntdata"/><Relationship Id="rId49" Type="http://schemas.openxmlformats.org/officeDocument/2006/relationships/font" Target="fonts/Rambla-bold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8ca9bde410_0_207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g38ca9bde410_0_207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9e9821a3e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g39e9821a3e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6015be0ecb_1_125:notes"/>
          <p:cNvSpPr/>
          <p:nvPr>
            <p:ph idx="2" type="sldImg"/>
          </p:nvPr>
        </p:nvSpPr>
        <p:spPr>
          <a:xfrm>
            <a:off x="91291" y="685838"/>
            <a:ext cx="6675419" cy="34291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g6015be0ecb_1_125:notes"/>
          <p:cNvSpPr txBox="1"/>
          <p:nvPr>
            <p:ph idx="1" type="body"/>
          </p:nvPr>
        </p:nvSpPr>
        <p:spPr>
          <a:xfrm>
            <a:off x="685801" y="4343400"/>
            <a:ext cx="5486360" cy="411481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9e9821a3e3_0_118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g39e9821a3e3_0_118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eee10923dc_0_5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geee10923dc_0_5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"/>
              <a:t>Examenregelement: spieken = 1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"/>
              <a:t>Boekverslag van internet is fraude = 1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9e9821a3e3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g39e9821a3e3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9e9821a3e3_0_236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g39e9821a3e3_0_236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g39e9821a3e3_0_236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nl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eee10923dc_0_22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eee10923dc_0_22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geee10923dc_0_22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eee10923dc_0_34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geee10923dc_0_34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geee10923dc_0_34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eee10923dc_0_40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geee10923dc_0_40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geee10923dc_0_40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eee10923dc_0_46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geee10923dc_0_46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0" name="Google Shape;250;geee10923dc_0_46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eee10923dc_0_52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geee10923dc_0_52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geee10923dc_0_52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eee10923dc_0_58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eee10923dc_0_58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geee10923dc_0_58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eee10923dc_0_64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0" name="Google Shape;270;geee10923dc_0_64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"/>
              <a:t>CE gem. = 5,3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"/>
              <a:t>Combinatie keuzevakken mag niet lager zijn dan een 4.</a:t>
            </a:r>
            <a:endParaRPr/>
          </a:p>
        </p:txBody>
      </p:sp>
      <p:sp>
        <p:nvSpPr>
          <p:cNvPr id="271" name="Google Shape;271;geee10923dc_0_64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eee10923dc_0_70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geee10923dc_0_70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"/>
              <a:t>Eindcijfer CE = 5,3</a:t>
            </a:r>
            <a:endParaRPr/>
          </a:p>
        </p:txBody>
      </p:sp>
      <p:sp>
        <p:nvSpPr>
          <p:cNvPr id="278" name="Google Shape;278;geee10923dc_0_70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9e9821a3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g39e9821a3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f52c3fa23a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f52c3fa23a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f7e23e369b_0_0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gf7e23e369b_0_0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gf7e23e369b_0_0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f52c3fa23a_0_10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gf52c3fa23a_0_10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7" name="Google Shape;307;gf52c3fa23a_0_10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f52c3fa23a_0_301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gf52c3fa23a_0_301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5" name="Google Shape;315;gf52c3fa23a_0_301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14cb1337ab2_0_7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14cb1337ab2_0_7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3" name="Google Shape;323;g14cb1337ab2_0_7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4cb1337ab2_0_14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g14cb1337ab2_0_14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1" name="Google Shape;331;g14cb1337ab2_0_14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f52c3fa23a_0_38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gf52c3fa23a_0_38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9" name="Google Shape;339;gf52c3fa23a_0_38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8ca9bde410_0_0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g38ca9bde410_0_0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8" name="Google Shape;348;g38ca9bde410_0_0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f7e23e369b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f7e23e369b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f7e23e369b_0_248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gf7e23e369b_0_248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2" name="Google Shape;362;gf7e23e369b_0_248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f7e23e369b_0_241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gf7e23e369b_0_241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0" name="Google Shape;370;gf7e23e369b_0_241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4cb1337ab2_0_0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g14cb1337ab2_0_0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8" name="Google Shape;378;g14cb1337ab2_0_0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f52c3fa23a_0_70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gf52c3fa23a_0_70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f52c3fa23a_0_75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gf52c3fa23a_0_75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f7e23e369b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f7e23e369b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f52c3fa23a_0_83:notes"/>
          <p:cNvSpPr/>
          <p:nvPr>
            <p:ph idx="2" type="sldImg"/>
          </p:nvPr>
        </p:nvSpPr>
        <p:spPr>
          <a:xfrm>
            <a:off x="91278" y="685838"/>
            <a:ext cx="6675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gf52c3fa23a_0_83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3" name="Google Shape;403;gf52c3fa23a_0_83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h2220eedf3be5150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9" name="Google Shape;409;h2220eedf3be5150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6015be0ecb_1_265:notes"/>
          <p:cNvSpPr/>
          <p:nvPr>
            <p:ph idx="2" type="sldImg"/>
          </p:nvPr>
        </p:nvSpPr>
        <p:spPr>
          <a:xfrm>
            <a:off x="91291" y="685838"/>
            <a:ext cx="6675419" cy="34291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g6015be0ecb_1_265:notes"/>
          <p:cNvSpPr txBox="1"/>
          <p:nvPr>
            <p:ph idx="1" type="body"/>
          </p:nvPr>
        </p:nvSpPr>
        <p:spPr>
          <a:xfrm>
            <a:off x="685801" y="4343406"/>
            <a:ext cx="5486360" cy="41148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6" name="Google Shape;416;g6015be0ecb_1_265:notes"/>
          <p:cNvSpPr txBox="1"/>
          <p:nvPr>
            <p:ph idx="12" type="sldNum"/>
          </p:nvPr>
        </p:nvSpPr>
        <p:spPr>
          <a:xfrm>
            <a:off x="3884614" y="8685223"/>
            <a:ext cx="2971841" cy="457079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57" name="Google Shape;57;p14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58" name="Google Shape;58;p14"/>
          <p:cNvPicPr preferRelativeResize="0"/>
          <p:nvPr/>
        </p:nvPicPr>
        <p:blipFill rotWithShape="1">
          <a:blip r:embed="rId2">
            <a:alphaModFix/>
          </a:blip>
          <a:srcRect b="-1029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tekst" type="title">
  <p:cSld name="TITLE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61" name="Google Shape;61;p15"/>
          <p:cNvSpPr txBox="1"/>
          <p:nvPr>
            <p:ph type="title"/>
          </p:nvPr>
        </p:nvSpPr>
        <p:spPr>
          <a:xfrm>
            <a:off x="402082" y="1534900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2263575" y="3063100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vo-surhuisterveen-CMYK.png" id="63" name="Google Shape;63;p15"/>
          <p:cNvPicPr preferRelativeResize="0"/>
          <p:nvPr/>
        </p:nvPicPr>
        <p:blipFill rotWithShape="1">
          <a:blip r:embed="rId2">
            <a:alphaModFix/>
          </a:blip>
          <a:srcRect b="-1029" l="0" r="-12561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afbeelding">
  <p:cSld name="TITL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65" name="Google Shape;65;p16"/>
          <p:cNvPicPr preferRelativeResize="0"/>
          <p:nvPr/>
        </p:nvPicPr>
        <p:blipFill rotWithShape="1">
          <a:blip r:embed="rId3">
            <a:alphaModFix/>
          </a:blip>
          <a:srcRect b="0" l="59" r="69" t="0"/>
          <a:stretch/>
        </p:blipFill>
        <p:spPr>
          <a:xfrm>
            <a:off x="0" y="0"/>
            <a:ext cx="5706824" cy="1912218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6"/>
          <p:cNvSpPr/>
          <p:nvPr/>
        </p:nvSpPr>
        <p:spPr>
          <a:xfrm flipH="1">
            <a:off x="-39150" y="2969033"/>
            <a:ext cx="9222300" cy="1777800"/>
          </a:xfrm>
          <a:prstGeom prst="rtTriangle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472458" y="4983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vo-surhuisterveen-CMYK.png" id="68" name="Google Shape;68;p16"/>
          <p:cNvPicPr preferRelativeResize="0"/>
          <p:nvPr/>
        </p:nvPicPr>
        <p:blipFill rotWithShape="1">
          <a:blip r:embed="rId4">
            <a:alphaModFix/>
          </a:blip>
          <a:srcRect b="-1029" l="0" r="-12561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6"/>
          <p:cNvSpPr txBox="1"/>
          <p:nvPr>
            <p:ph type="title"/>
          </p:nvPr>
        </p:nvSpPr>
        <p:spPr>
          <a:xfrm>
            <a:off x="396830" y="3310168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subTitle"/>
          </p:nvPr>
        </p:nvSpPr>
        <p:spPr>
          <a:xfrm>
            <a:off x="2216350" y="4157891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/>
          <p:nvPr/>
        </p:nvSpPr>
        <p:spPr>
          <a:xfrm>
            <a:off x="0" y="4740845"/>
            <a:ext cx="9144000" cy="792600"/>
          </a:xfrm>
          <a:prstGeom prst="rect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4" name="Google Shape;7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75" name="Google Shape;75;p17"/>
          <p:cNvSpPr txBox="1"/>
          <p:nvPr/>
        </p:nvSpPr>
        <p:spPr>
          <a:xfrm>
            <a:off x="997075" y="1258425"/>
            <a:ext cx="7266300" cy="3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7"/>
          <p:cNvSpPr txBox="1"/>
          <p:nvPr/>
        </p:nvSpPr>
        <p:spPr>
          <a:xfrm>
            <a:off x="466625" y="1475075"/>
            <a:ext cx="8165700" cy="30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vo-surhuisterveen-CMYK.png" id="77" name="Google Shape;77;p17"/>
          <p:cNvPicPr preferRelativeResize="0"/>
          <p:nvPr/>
        </p:nvPicPr>
        <p:blipFill rotWithShape="1">
          <a:blip r:embed="rId2">
            <a:alphaModFix/>
          </a:blip>
          <a:srcRect b="-1029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idx="1" type="body"/>
          </p:nvPr>
        </p:nvSpPr>
        <p:spPr>
          <a:xfrm>
            <a:off x="873725" y="1152475"/>
            <a:ext cx="343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0" name="Google Shape;80;p18"/>
          <p:cNvSpPr txBox="1"/>
          <p:nvPr>
            <p:ph idx="2" type="body"/>
          </p:nvPr>
        </p:nvSpPr>
        <p:spPr>
          <a:xfrm>
            <a:off x="4832400" y="1152475"/>
            <a:ext cx="343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82" name="Google Shape;82;p18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83" name="Google Shape;83;p18"/>
          <p:cNvPicPr preferRelativeResize="0"/>
          <p:nvPr/>
        </p:nvPicPr>
        <p:blipFill rotWithShape="1">
          <a:blip r:embed="rId2">
            <a:alphaModFix/>
          </a:blip>
          <a:srcRect b="-1029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86" name="Google Shape;86;p19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87" name="Google Shape;87;p19"/>
          <p:cNvPicPr preferRelativeResize="0"/>
          <p:nvPr/>
        </p:nvPicPr>
        <p:blipFill rotWithShape="1">
          <a:blip r:embed="rId2">
            <a:alphaModFix/>
          </a:blip>
          <a:srcRect b="-1029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idx="1" type="body"/>
          </p:nvPr>
        </p:nvSpPr>
        <p:spPr>
          <a:xfrm>
            <a:off x="873725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0" name="Google Shape;9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91" name="Google Shape;91;p20"/>
          <p:cNvSpPr txBox="1"/>
          <p:nvPr>
            <p:ph type="title"/>
          </p:nvPr>
        </p:nvSpPr>
        <p:spPr>
          <a:xfrm>
            <a:off x="873725" y="425150"/>
            <a:ext cx="38376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92" name="Google Shape;92;p20"/>
          <p:cNvPicPr preferRelativeResize="0"/>
          <p:nvPr/>
        </p:nvPicPr>
        <p:blipFill rotWithShape="1">
          <a:blip r:embed="rId2">
            <a:alphaModFix/>
          </a:blip>
          <a:srcRect b="-1029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95" name="Google Shape;95;p21"/>
          <p:cNvSpPr txBox="1"/>
          <p:nvPr>
            <p:ph type="title"/>
          </p:nvPr>
        </p:nvSpPr>
        <p:spPr>
          <a:xfrm>
            <a:off x="344350" y="917335"/>
            <a:ext cx="8279700" cy="29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descr="vo-surhuisterveen-CMYK.png" id="96" name="Google Shape;96;p21"/>
          <p:cNvPicPr preferRelativeResize="0"/>
          <p:nvPr/>
        </p:nvPicPr>
        <p:blipFill rotWithShape="1">
          <a:blip r:embed="rId2">
            <a:alphaModFix/>
          </a:blip>
          <a:srcRect b="-1029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98" name="Google Shape;98;p22"/>
          <p:cNvPicPr preferRelativeResize="0"/>
          <p:nvPr/>
        </p:nvPicPr>
        <p:blipFill rotWithShape="1">
          <a:blip r:embed="rId3">
            <a:alphaModFix/>
          </a:blip>
          <a:srcRect b="0" l="59" r="69" t="0"/>
          <a:stretch/>
        </p:blipFill>
        <p:spPr>
          <a:xfrm>
            <a:off x="0" y="0"/>
            <a:ext cx="3916707" cy="131238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Asset 10@4x.png" id="100" name="Google Shape;100;p22"/>
          <p:cNvPicPr preferRelativeResize="0"/>
          <p:nvPr/>
        </p:nvPicPr>
        <p:blipFill rotWithShape="1">
          <a:blip r:embed="rId3">
            <a:alphaModFix/>
          </a:blip>
          <a:srcRect b="0" l="59" r="69" t="0"/>
          <a:stretch/>
        </p:blipFill>
        <p:spPr>
          <a:xfrm rot="10800000">
            <a:off x="5227294" y="3861613"/>
            <a:ext cx="3916707" cy="13123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o-surhuisterveen-CMYK.png" id="101" name="Google Shape;101;p22"/>
          <p:cNvPicPr preferRelativeResize="0"/>
          <p:nvPr/>
        </p:nvPicPr>
        <p:blipFill rotWithShape="1">
          <a:blip r:embed="rId4">
            <a:alphaModFix/>
          </a:blip>
          <a:srcRect b="-1029" l="0" r="82900" t="1030"/>
          <a:stretch/>
        </p:blipFill>
        <p:spPr>
          <a:xfrm>
            <a:off x="362467" y="270933"/>
            <a:ext cx="251925" cy="40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>
  <p:cSld name="CUSTOM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o-surhuisterveen-CMYK.png" id="103" name="Google Shape;103;p23"/>
          <p:cNvPicPr preferRelativeResize="0"/>
          <p:nvPr/>
        </p:nvPicPr>
        <p:blipFill rotWithShape="1">
          <a:blip r:embed="rId2">
            <a:alphaModFix/>
          </a:blip>
          <a:srcRect b="-1029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tabel" type="tbl">
  <p:cSld name="TABLE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/>
          <p:nvPr>
            <p:ph type="title"/>
          </p:nvPr>
        </p:nvSpPr>
        <p:spPr>
          <a:xfrm>
            <a:off x="685800" y="114300"/>
            <a:ext cx="6870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ambla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06" name="Google Shape;106;p24"/>
          <p:cNvSpPr txBox="1"/>
          <p:nvPr>
            <p:ph idx="10" type="dt"/>
          </p:nvPr>
        </p:nvSpPr>
        <p:spPr>
          <a:xfrm>
            <a:off x="6727825" y="4806553"/>
            <a:ext cx="1919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mbla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07" name="Google Shape;107;p24"/>
          <p:cNvSpPr txBox="1"/>
          <p:nvPr>
            <p:ph idx="11" type="ftr"/>
          </p:nvPr>
        </p:nvSpPr>
        <p:spPr>
          <a:xfrm>
            <a:off x="4379912" y="4806553"/>
            <a:ext cx="2351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mbla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mbla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08" name="Google Shape;108;p24"/>
          <p:cNvSpPr txBox="1"/>
          <p:nvPr>
            <p:ph idx="12" type="sldNum"/>
          </p:nvPr>
        </p:nvSpPr>
        <p:spPr>
          <a:xfrm>
            <a:off x="8647113" y="4806553"/>
            <a:ext cx="366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ambla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ambla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ambla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ambla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ambla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ambla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ambla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ambla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Rambla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el en object" type="obj">
  <p:cSld name="OBJEC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5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2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112" name="Google Shape;112;p2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2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2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afbeelding">
  <p:cSld name="TITLE_2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120" name="Google Shape;120;p27"/>
          <p:cNvPicPr preferRelativeResize="0"/>
          <p:nvPr/>
        </p:nvPicPr>
        <p:blipFill rotWithShape="1">
          <a:blip r:embed="rId2">
            <a:alphaModFix/>
          </a:blip>
          <a:srcRect b="0" l="60" r="70" t="0"/>
          <a:stretch/>
        </p:blipFill>
        <p:spPr>
          <a:xfrm>
            <a:off x="0" y="0"/>
            <a:ext cx="5706824" cy="1912218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7"/>
          <p:cNvSpPr/>
          <p:nvPr/>
        </p:nvSpPr>
        <p:spPr>
          <a:xfrm flipH="1">
            <a:off x="-39150" y="2969033"/>
            <a:ext cx="9222300" cy="1777800"/>
          </a:xfrm>
          <a:prstGeom prst="rtTriangle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7"/>
          <p:cNvSpPr txBox="1"/>
          <p:nvPr>
            <p:ph idx="12" type="sldNum"/>
          </p:nvPr>
        </p:nvSpPr>
        <p:spPr>
          <a:xfrm>
            <a:off x="8472458" y="4983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vo-surhuisterveen-CMYK.png" id="123" name="Google Shape;123;p27"/>
          <p:cNvPicPr preferRelativeResize="0"/>
          <p:nvPr/>
        </p:nvPicPr>
        <p:blipFill rotWithShape="1">
          <a:blip r:embed="rId3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7"/>
          <p:cNvSpPr txBox="1"/>
          <p:nvPr>
            <p:ph type="title"/>
          </p:nvPr>
        </p:nvSpPr>
        <p:spPr>
          <a:xfrm>
            <a:off x="396830" y="3310168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p27"/>
          <p:cNvSpPr txBox="1"/>
          <p:nvPr>
            <p:ph idx="1" type="subTitle"/>
          </p:nvPr>
        </p:nvSpPr>
        <p:spPr>
          <a:xfrm>
            <a:off x="2216350" y="4157891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7"/>
          <p:cNvSpPr/>
          <p:nvPr/>
        </p:nvSpPr>
        <p:spPr>
          <a:xfrm>
            <a:off x="0" y="4740845"/>
            <a:ext cx="9144000" cy="792600"/>
          </a:xfrm>
          <a:prstGeom prst="rect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tekst" type="title">
  <p:cSld name="TITLE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29" name="Google Shape;129;p28"/>
          <p:cNvSpPr txBox="1"/>
          <p:nvPr>
            <p:ph type="title"/>
          </p:nvPr>
        </p:nvSpPr>
        <p:spPr>
          <a:xfrm>
            <a:off x="402082" y="1534900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0" name="Google Shape;130;p28"/>
          <p:cNvSpPr txBox="1"/>
          <p:nvPr>
            <p:ph idx="1" type="subTitle"/>
          </p:nvPr>
        </p:nvSpPr>
        <p:spPr>
          <a:xfrm>
            <a:off x="2263575" y="3063100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vo-surhuisterveen-CMYK.png" id="131" name="Google Shape;131;p28"/>
          <p:cNvPicPr preferRelativeResize="0"/>
          <p:nvPr/>
        </p:nvPicPr>
        <p:blipFill rotWithShape="1">
          <a:blip r:embed="rId2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4" name="Google Shape;13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35" name="Google Shape;135;p29"/>
          <p:cNvSpPr txBox="1"/>
          <p:nvPr/>
        </p:nvSpPr>
        <p:spPr>
          <a:xfrm>
            <a:off x="997075" y="1258425"/>
            <a:ext cx="7266300" cy="3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29"/>
          <p:cNvSpPr txBox="1"/>
          <p:nvPr/>
        </p:nvSpPr>
        <p:spPr>
          <a:xfrm>
            <a:off x="466625" y="1475075"/>
            <a:ext cx="8165700" cy="30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vo-surhuisterveen-CMYK.png" id="137" name="Google Shape;137;p29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0" name="Google Shape;14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41" name="Google Shape;141;p30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3600">
                <a:solidFill>
                  <a:srgbClr val="7030A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42" name="Google Shape;142;p30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/>
          <p:nvPr>
            <p:ph idx="1" type="body"/>
          </p:nvPr>
        </p:nvSpPr>
        <p:spPr>
          <a:xfrm>
            <a:off x="873725" y="1152475"/>
            <a:ext cx="343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5" name="Google Shape;145;p31"/>
          <p:cNvSpPr txBox="1"/>
          <p:nvPr>
            <p:ph idx="2" type="body"/>
          </p:nvPr>
        </p:nvSpPr>
        <p:spPr>
          <a:xfrm>
            <a:off x="4832400" y="1152475"/>
            <a:ext cx="343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6" name="Google Shape;146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47" name="Google Shape;147;p31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48" name="Google Shape;148;p31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51" name="Google Shape;151;p32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52" name="Google Shape;152;p32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 txBox="1"/>
          <p:nvPr>
            <p:ph idx="1" type="body"/>
          </p:nvPr>
        </p:nvSpPr>
        <p:spPr>
          <a:xfrm>
            <a:off x="873725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5" name="Google Shape;15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56" name="Google Shape;156;p33"/>
          <p:cNvSpPr txBox="1"/>
          <p:nvPr>
            <p:ph type="title"/>
          </p:nvPr>
        </p:nvSpPr>
        <p:spPr>
          <a:xfrm>
            <a:off x="873725" y="425150"/>
            <a:ext cx="38376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57" name="Google Shape;157;p33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60" name="Google Shape;160;p34"/>
          <p:cNvSpPr txBox="1"/>
          <p:nvPr>
            <p:ph type="title"/>
          </p:nvPr>
        </p:nvSpPr>
        <p:spPr>
          <a:xfrm>
            <a:off x="344350" y="917335"/>
            <a:ext cx="8279700" cy="29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descr="vo-surhuisterveen-CMYK.png" id="161" name="Google Shape;161;p34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163" name="Google Shape;163;p35"/>
          <p:cNvPicPr preferRelativeResize="0"/>
          <p:nvPr/>
        </p:nvPicPr>
        <p:blipFill rotWithShape="1">
          <a:blip r:embed="rId2">
            <a:alphaModFix/>
          </a:blip>
          <a:srcRect b="0" l="60" r="70" t="0"/>
          <a:stretch/>
        </p:blipFill>
        <p:spPr>
          <a:xfrm>
            <a:off x="0" y="0"/>
            <a:ext cx="3916707" cy="1312387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Asset 10@4x.png" id="165" name="Google Shape;165;p35"/>
          <p:cNvPicPr preferRelativeResize="0"/>
          <p:nvPr/>
        </p:nvPicPr>
        <p:blipFill rotWithShape="1">
          <a:blip r:embed="rId2">
            <a:alphaModFix/>
          </a:blip>
          <a:srcRect b="0" l="60" r="70" t="0"/>
          <a:stretch/>
        </p:blipFill>
        <p:spPr>
          <a:xfrm rot="10800000">
            <a:off x="5227294" y="3861613"/>
            <a:ext cx="3916707" cy="13123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o-surhuisterveen-CMYK.png" id="166" name="Google Shape;166;p35"/>
          <p:cNvPicPr preferRelativeResize="0"/>
          <p:nvPr/>
        </p:nvPicPr>
        <p:blipFill rotWithShape="1">
          <a:blip r:embed="rId3">
            <a:alphaModFix/>
          </a:blip>
          <a:srcRect b="-1030" l="0" r="82900" t="1030"/>
          <a:stretch/>
        </p:blipFill>
        <p:spPr>
          <a:xfrm>
            <a:off x="362467" y="270933"/>
            <a:ext cx="251925" cy="40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>
  <p:cSld name="CUSTOM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o-surhuisterveen-CMYK.png" id="168" name="Google Shape;168;p36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el en object" type="obj">
  <p:cSld name="OBJEC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7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1" name="Google Shape;171;p3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172" name="Google Shape;172;p3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3" name="Google Shape;173;p3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4" name="Google Shape;174;p3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tabel" type="tbl">
  <p:cSld name="TABLE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8"/>
          <p:cNvSpPr txBox="1"/>
          <p:nvPr>
            <p:ph type="title"/>
          </p:nvPr>
        </p:nvSpPr>
        <p:spPr>
          <a:xfrm>
            <a:off x="685800" y="114300"/>
            <a:ext cx="6870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77" name="Google Shape;177;p38"/>
          <p:cNvSpPr txBox="1"/>
          <p:nvPr>
            <p:ph idx="10" type="dt"/>
          </p:nvPr>
        </p:nvSpPr>
        <p:spPr>
          <a:xfrm>
            <a:off x="6727825" y="4806553"/>
            <a:ext cx="1919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78" name="Google Shape;178;p38"/>
          <p:cNvSpPr txBox="1"/>
          <p:nvPr>
            <p:ph idx="11" type="ftr"/>
          </p:nvPr>
        </p:nvSpPr>
        <p:spPr>
          <a:xfrm>
            <a:off x="4379913" y="4806553"/>
            <a:ext cx="2351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79" name="Google Shape;179;p38"/>
          <p:cNvSpPr txBox="1"/>
          <p:nvPr>
            <p:ph idx="12" type="sldNum"/>
          </p:nvPr>
        </p:nvSpPr>
        <p:spPr>
          <a:xfrm>
            <a:off x="8647113" y="4806553"/>
            <a:ext cx="366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230025" y="370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292"/>
              </a:buClr>
              <a:buSzPts val="2400"/>
              <a:buFont typeface="Montserrat"/>
              <a:buNone/>
              <a:defRPr b="1" i="0" sz="2400" u="none" cap="none" strike="noStrike">
                <a:solidFill>
                  <a:srgbClr val="88529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/>
          <p:nvPr>
            <p:ph type="title"/>
          </p:nvPr>
        </p:nvSpPr>
        <p:spPr>
          <a:xfrm>
            <a:off x="1230025" y="370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292"/>
              </a:buClr>
              <a:buSzPts val="2400"/>
              <a:buFont typeface="Montserrat"/>
              <a:buNone/>
              <a:defRPr b="1" i="0" sz="2400" u="none" cap="none" strike="noStrike">
                <a:solidFill>
                  <a:srgbClr val="88529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8" name="Google Shape;11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singelland.nl/vo-surhuisterveen/downloads" TargetMode="External"/><Relationship Id="rId4" Type="http://schemas.openxmlformats.org/officeDocument/2006/relationships/hyperlink" Target="http://www.vo-surhuisterveen.nl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sites.google.com/s/1BMU5Z6dC_hUToThJb71psJAodnWYX6KR/p/1N7j93PxqvQ6h9V3Cu5vIob6PaaiJWi9T/edit" TargetMode="External"/><Relationship Id="rId4" Type="http://schemas.openxmlformats.org/officeDocument/2006/relationships/hyperlink" Target="http://www.slcsurhuisterveen.dedecaan.net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slcsurhuisterveen.dedecaan.net/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slcsurhuisterveen.dedecaan.net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www.slcsurhuisterveen.dedecaan.net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www.slcsurhuisterveen.dedecaan.net/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://www.slcsurhuisterveen.dedecaan.net/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www.slcsurhuisterveen.dedecaan.net/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www.slcsurhuisterveen.dedecaan.net/" TargetMode="External"/><Relationship Id="rId4" Type="http://schemas.openxmlformats.org/officeDocument/2006/relationships/hyperlink" Target="http://www.slcsurhuisterveen.dedecaan.net/" TargetMode="External"/><Relationship Id="rId5" Type="http://schemas.openxmlformats.org/officeDocument/2006/relationships/hyperlink" Target="http://www.slcsurhuisterveen.dedecaan.net/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www.slcsurhuisterveen.dedecaan.net/" TargetMode="External"/><Relationship Id="rId4" Type="http://schemas.openxmlformats.org/officeDocument/2006/relationships/hyperlink" Target="http://www.slcsurhuisterveen.dedecaan.net/" TargetMode="External"/><Relationship Id="rId5" Type="http://schemas.openxmlformats.org/officeDocument/2006/relationships/hyperlink" Target="http://www.slcsurhuisterveen.dedecaan.net/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hyperlink" Target="mailto:h.blom@singelland.nl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9"/>
          <p:cNvSpPr txBox="1"/>
          <p:nvPr>
            <p:ph type="title"/>
          </p:nvPr>
        </p:nvSpPr>
        <p:spPr>
          <a:xfrm>
            <a:off x="396830" y="3310168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 sz="3100">
                <a:solidFill>
                  <a:srgbClr val="FF0000"/>
                </a:solidFill>
              </a:rPr>
              <a:t>Ouderavond klas 3BK</a:t>
            </a:r>
            <a:endParaRPr sz="3100">
              <a:solidFill>
                <a:srgbClr val="FF0000"/>
              </a:solidFill>
            </a:endParaRPr>
          </a:p>
        </p:txBody>
      </p:sp>
      <p:sp>
        <p:nvSpPr>
          <p:cNvPr id="185" name="Google Shape;185;p39"/>
          <p:cNvSpPr txBox="1"/>
          <p:nvPr>
            <p:ph idx="1" type="subTitle"/>
          </p:nvPr>
        </p:nvSpPr>
        <p:spPr>
          <a:xfrm>
            <a:off x="2216350" y="4157891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 b="1" sz="1900">
              <a:solidFill>
                <a:schemeClr val="dk1"/>
              </a:solidFill>
            </a:endParaRPr>
          </a:p>
        </p:txBody>
      </p:sp>
      <p:pic>
        <p:nvPicPr>
          <p:cNvPr id="186" name="Google Shape;18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2125" y="845900"/>
            <a:ext cx="7776974" cy="3630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9"/>
          <p:cNvSpPr txBox="1"/>
          <p:nvPr>
            <p:ph type="title"/>
          </p:nvPr>
        </p:nvSpPr>
        <p:spPr>
          <a:xfrm>
            <a:off x="2346005" y="-430257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 sz="3000">
                <a:solidFill>
                  <a:srgbClr val="6AA84F"/>
                </a:solidFill>
              </a:rPr>
              <a:t>Ouderavond klas 4BK</a:t>
            </a:r>
            <a:endParaRPr sz="3000">
              <a:solidFill>
                <a:srgbClr val="6AA84F"/>
              </a:solidFill>
            </a:endParaRPr>
          </a:p>
        </p:txBody>
      </p:sp>
      <p:sp>
        <p:nvSpPr>
          <p:cNvPr id="188" name="Google Shape;188;p39"/>
          <p:cNvSpPr txBox="1"/>
          <p:nvPr/>
        </p:nvSpPr>
        <p:spPr>
          <a:xfrm>
            <a:off x="5940575" y="4666500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nl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</a:t>
            </a:r>
            <a:r>
              <a:rPr b="1" lang="nl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oktober 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0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Even voorstellen</a:t>
            </a:r>
            <a:endParaRPr/>
          </a:p>
        </p:txBody>
      </p:sp>
      <p:sp>
        <p:nvSpPr>
          <p:cNvPr id="194" name="Google Shape;194;p40"/>
          <p:cNvSpPr txBox="1"/>
          <p:nvPr>
            <p:ph idx="1" type="body"/>
          </p:nvPr>
        </p:nvSpPr>
        <p:spPr>
          <a:xfrm>
            <a:off x="688450" y="1171100"/>
            <a:ext cx="8406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2039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2600"/>
              <a:buFont typeface="Noto Sans Symbols"/>
              <a:buChar char="▶"/>
            </a:pPr>
            <a:r>
              <a:rPr lang="nl" sz="26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Teamleider							Reineke Snijders</a:t>
            </a:r>
            <a:endParaRPr sz="2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203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2600"/>
              <a:buFont typeface="Noto Sans Symbols"/>
              <a:buChar char="▶"/>
            </a:pPr>
            <a:r>
              <a:rPr lang="nl" sz="26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Decaan BK								Inge Postmus</a:t>
            </a:r>
            <a:endParaRPr sz="2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203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2600"/>
              <a:buFont typeface="Noto Sans Symbols"/>
              <a:buChar char="▶"/>
            </a:pPr>
            <a:r>
              <a:rPr lang="nl" sz="26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Klas </a:t>
            </a:r>
            <a:r>
              <a:rPr lang="nl" sz="26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4M&amp;T			 					Luco Wiltink</a:t>
            </a:r>
            <a:endParaRPr sz="2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203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2600"/>
              <a:buFont typeface="Noto Sans Symbols"/>
              <a:buChar char="▶"/>
            </a:pPr>
            <a:r>
              <a:rPr lang="nl" sz="26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Klas 4BWI								Jan Bosma </a:t>
            </a:r>
            <a:endParaRPr sz="2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457200" lvl="0" marL="45720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6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&amp; Okko Jan Kerkstra</a:t>
            </a:r>
            <a:endParaRPr sz="2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203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2600"/>
              <a:buFont typeface="Noto Sans Symbols"/>
              <a:buChar char="▶"/>
            </a:pPr>
            <a:r>
              <a:rPr lang="nl" sz="26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Klas 4D&amp;P								Johannes van der Meer</a:t>
            </a:r>
            <a:endParaRPr sz="2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203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2600"/>
              <a:buFont typeface="Noto Sans Symbols"/>
              <a:buChar char="▶"/>
            </a:pPr>
            <a:r>
              <a:rPr lang="nl" sz="26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Klas 4Z&amp;W							Inge Postmus</a:t>
            </a:r>
            <a:endParaRPr sz="2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1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Programma van vanavond</a:t>
            </a:r>
            <a:endParaRPr/>
          </a:p>
        </p:txBody>
      </p:sp>
      <p:sp>
        <p:nvSpPr>
          <p:cNvPr id="200" name="Google Shape;200;p41"/>
          <p:cNvSpPr txBox="1"/>
          <p:nvPr>
            <p:ph idx="1" type="body"/>
          </p:nvPr>
        </p:nvSpPr>
        <p:spPr>
          <a:xfrm>
            <a:off x="873725" y="1753850"/>
            <a:ext cx="7540200" cy="28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Examen &amp; slaag- en zakregeling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Decanaat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 gesprek met je mentor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44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2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Examen</a:t>
            </a:r>
            <a:endParaRPr/>
          </a:p>
        </p:txBody>
      </p:sp>
      <p:sp>
        <p:nvSpPr>
          <p:cNvPr id="206" name="Google Shape;206;p42"/>
          <p:cNvSpPr txBox="1"/>
          <p:nvPr>
            <p:ph idx="1" type="body"/>
          </p:nvPr>
        </p:nvSpPr>
        <p:spPr>
          <a:xfrm>
            <a:off x="902975" y="926300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365125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•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Examenperiode 2 jaar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1150" lvl="0" marL="365125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•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SE (Schoolexamen) en CE (Centraal Examen)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1150" lvl="0" marL="365125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•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Eindcijfer = (SE+CE)/2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1150" lvl="0" marL="365125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•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SE en CE tellen dus even zwaar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1150" lvl="0" marL="365125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•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SE en CE: Recht op (25%) extra tijd →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360001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doorgeven aan mentor (deskundigenverklaring nodi</a:t>
            </a: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3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PTA</a:t>
            </a:r>
            <a:endParaRPr/>
          </a:p>
        </p:txBody>
      </p:sp>
      <p:sp>
        <p:nvSpPr>
          <p:cNvPr id="212" name="Google Shape;212;p43"/>
          <p:cNvSpPr txBox="1"/>
          <p:nvPr>
            <p:ph idx="1" type="body"/>
          </p:nvPr>
        </p:nvSpPr>
        <p:spPr>
          <a:xfrm>
            <a:off x="902975" y="926300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79794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300"/>
              <a:buFont typeface="Rambla"/>
              <a:buChar char="●"/>
            </a:pPr>
            <a:r>
              <a:rPr lang="nl" sz="2300" u="sng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3"/>
              </a:rPr>
              <a:t>https://www.singelland.nl/vo-surhuisterveen/downloads</a:t>
            </a:r>
            <a:endParaRPr sz="2300"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chemeClr val="dk1"/>
              </a:solidFill>
              <a:latin typeface="Rambla"/>
              <a:ea typeface="Rambla"/>
              <a:cs typeface="Rambla"/>
              <a:sym typeface="Rambla"/>
              <a:hlinkClick r:id="rId4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86144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Examenreglement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6144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PTA (Programma van Toetsing en Afsluiting) per vak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6144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Herkansingen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4"/>
          <p:cNvSpPr txBox="1"/>
          <p:nvPr>
            <p:ph idx="1" type="body"/>
          </p:nvPr>
        </p:nvSpPr>
        <p:spPr>
          <a:xfrm>
            <a:off x="873725" y="1152475"/>
            <a:ext cx="7540200" cy="38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 het PTA wordt aangegeven welke toetsen herkanst kunnen worden.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Is een cijfer lager dan een 6,0 dan wordt deze ingehaald onder bepaalde voorwaarden.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De vaksectie stelt de voorwaarden op, een leerling verdient de herkansing als het ware door extra inzet/oefening.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 geval van herkansing geldt het hoogst behaalde cijfer.</a:t>
            </a:r>
            <a:endParaRPr sz="2400">
              <a:solidFill>
                <a:srgbClr val="000000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18" name="Google Shape;218;p44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>
                <a:highlight>
                  <a:schemeClr val="lt1"/>
                </a:highlight>
              </a:rPr>
              <a:t>Herkansingsmogelijkheden</a:t>
            </a:r>
            <a:endParaRPr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5"/>
          <p:cNvSpPr txBox="1"/>
          <p:nvPr>
            <p:ph idx="1" type="body"/>
          </p:nvPr>
        </p:nvSpPr>
        <p:spPr>
          <a:xfrm>
            <a:off x="873725" y="1152475"/>
            <a:ext cx="7540200" cy="3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l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Eisen voor een diploma zijn: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05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CKV, GPO en LO zijn </a:t>
            </a:r>
            <a:r>
              <a:rPr i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voldoende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of </a:t>
            </a:r>
            <a:r>
              <a:rPr i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goed</a:t>
            </a:r>
            <a:endParaRPr i="1"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05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LOB-portfolio is afgerond volgens PTA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05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Keuzevakken gemiddeld minimaal een 4 (alleen SE)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05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Vak Maatschappijleer 1 heeft geen CE (alleen SE)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dus het SE cijfer = het Eindcijfer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206375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381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Rambla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25" name="Google Shape;225;p45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Slaag-/zakregeling (1)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6"/>
          <p:cNvSpPr txBox="1"/>
          <p:nvPr>
            <p:ph idx="1" type="body"/>
          </p:nvPr>
        </p:nvSpPr>
        <p:spPr>
          <a:xfrm>
            <a:off x="873725" y="1152475"/>
            <a:ext cx="7960800" cy="37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Geslaagd indien e</a:t>
            </a: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indcijfers van de 6 theorie- en praktijkvakken als volgt zijn </a:t>
            </a: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afgerond</a:t>
            </a: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:</a:t>
            </a:r>
            <a:endParaRPr b="1"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778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Rambla"/>
              <a:buChar char="●"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Maximaal één 5 de rest een 6 of hoger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778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Rambla"/>
              <a:buChar char="●"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Maximaal twee 5-en, minimaal één 7 en de rest 6 of hoger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778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Rambla"/>
              <a:buChar char="●"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Maximaal één 4, minimaal één 7 en de rest 6 of hoger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778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Rambla"/>
              <a:buChar char="●"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Op het CE gemiddeld minimaal een 5,5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778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Rambla"/>
              <a:buChar char="●"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Eindcijfer Nederlands minimaal een 5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778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Rambla"/>
              <a:buChar char="●"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GEEN cijfer lager dan een 4!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32" name="Google Shape;232;p46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Slaag</a:t>
            </a:r>
            <a:r>
              <a:rPr lang="nl"/>
              <a:t>-/zakregeling (2)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7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Auke</a:t>
            </a: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: M&amp;T  	  		SE		CE		Eind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Engels	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Wiskunde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Natuurkunde			</a:t>
            </a: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	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47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Voorbeeld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8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Auke</a:t>
            </a: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: M&amp;T 	  		SE		CE		Eind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Engels	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Wiskunde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Natuurkunde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Profielvak (pr.)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Keuzevakken (pr.)		</a:t>
            </a: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8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Voorbeeld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9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Auke</a:t>
            </a: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: M&amp;T 	  		SE		CE		Eind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Engels	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Wiskunde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Natuurkunde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Profielvak (pr.)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Keuzevakken (pr.)	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CKV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Maatschappijleer		</a:t>
            </a: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53" name="Google Shape;253;p49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Voorbeeld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0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Auke</a:t>
            </a: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: M&amp;T 		   	SE		CE		Eind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			4,7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Engels				5,2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Wiskunde			6,4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Natuurkunde			7,0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Profielvak (pr.)		6,4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Keuzevakken (pr.)		6,5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CKV				V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						V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Maatschappijleer		6,8	</a:t>
            </a: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60" name="Google Shape;260;p50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Voorbeeld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1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Auke</a:t>
            </a: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: M&amp;T 		   	SE		CE		Eind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			4,7		4,8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Engels				5,2		6,2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Wiskunde			6,4		4,6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Natuurkunde			7,0		5,0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Profielvak (pr.)		6,4		5,7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Keuzevakken (pr.)		6,5				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CKV				V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						V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Maatschappijleer		6,8	</a:t>
            </a:r>
            <a:r>
              <a:rPr lang="nl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67" name="Google Shape;267;p51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Voorbeeld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2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Auke</a:t>
            </a: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: M&amp;T 		   	SE		CE		Eind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			4,7		4,8		5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Engels				5,2		6,2		6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Wiskunde			6,4		4,6		6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Natuurkunde			7,0		5,0		6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Profielvak (pr.)		6,4		5,7		6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Keuzevakken (pr.)		6,5				7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CKV				V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						V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Maatschappijleer		6,8				7		</a:t>
            </a:r>
            <a:r>
              <a:rPr b="1" lang="nl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Geslaagd of gezakt?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74" name="Google Shape;274;p52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Voorbeeld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53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Auke</a:t>
            </a:r>
            <a:r>
              <a:rPr b="1"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: M&amp;T 		   	SE		CE		Eind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			4,7		4,8		5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Engels				5,2		6,2		6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Wiskunde			6,4		4,6		6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Natuurkunde			7,0		5,0		6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Profielvak (pr.)		6,4		5,7		6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Keuzevakken (pr.)		6,5				7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CKV				V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						V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Maatschappijleer		6,8				7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17500" lvl="0" marL="3644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l">
                <a:solidFill>
                  <a:srgbClr val="FF0000"/>
                </a:solidFill>
                <a:latin typeface="Rambla"/>
                <a:ea typeface="Rambla"/>
                <a:cs typeface="Rambla"/>
                <a:sym typeface="Rambla"/>
              </a:rPr>
              <a:t>Auke is gezakt! CE-gemiddelde is een 5,3!</a:t>
            </a:r>
            <a:endParaRPr b="1">
              <a:solidFill>
                <a:srgbClr val="FF0000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81" name="Google Shape;281;p53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Voorbeeld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4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Vragen?</a:t>
            </a:r>
            <a:endParaRPr/>
          </a:p>
        </p:txBody>
      </p:sp>
      <p:pic>
        <p:nvPicPr>
          <p:cNvPr id="287" name="Google Shape;287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9450" y="1352325"/>
            <a:ext cx="5307251" cy="347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5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2026/2027 =				Op zoek naar een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37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examenjaar</a:t>
            </a:r>
            <a:r>
              <a:rPr b="1" lang="nl" sz="40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r>
              <a:rPr b="1" lang="nl" sz="280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Vervolgopleiding!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Daarna…					</a:t>
            </a:r>
            <a:endParaRPr/>
          </a:p>
        </p:txBody>
      </p:sp>
      <p:sp>
        <p:nvSpPr>
          <p:cNvPr id="293" name="Google Shape;293;p55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Decanaat</a:t>
            </a:r>
            <a:endParaRPr/>
          </a:p>
        </p:txBody>
      </p:sp>
      <p:sp>
        <p:nvSpPr>
          <p:cNvPr id="294" name="Google Shape;294;p55"/>
          <p:cNvSpPr/>
          <p:nvPr/>
        </p:nvSpPr>
        <p:spPr>
          <a:xfrm>
            <a:off x="3308880" y="2737022"/>
            <a:ext cx="997500" cy="415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4F81BD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03690" y="2571758"/>
            <a:ext cx="2591025" cy="1737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6"/>
          <p:cNvSpPr txBox="1"/>
          <p:nvPr>
            <p:ph idx="1" type="body"/>
          </p:nvPr>
        </p:nvSpPr>
        <p:spPr>
          <a:xfrm>
            <a:off x="873725" y="1507294"/>
            <a:ext cx="75402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717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  <p:sp>
        <p:nvSpPr>
          <p:cNvPr id="302" name="Google Shape;302;p56"/>
          <p:cNvSpPr txBox="1"/>
          <p:nvPr>
            <p:ph type="title"/>
          </p:nvPr>
        </p:nvSpPr>
        <p:spPr>
          <a:xfrm>
            <a:off x="1001741" y="485291"/>
            <a:ext cx="75987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</a:pPr>
            <a:r>
              <a:rPr lang="nl"/>
              <a:t>Website decanaat</a:t>
            </a:r>
            <a:endParaRPr/>
          </a:p>
        </p:txBody>
      </p:sp>
      <p:sp>
        <p:nvSpPr>
          <p:cNvPr id="303" name="Google Shape;303;p56"/>
          <p:cNvSpPr txBox="1"/>
          <p:nvPr/>
        </p:nvSpPr>
        <p:spPr>
          <a:xfrm>
            <a:off x="457200" y="1116805"/>
            <a:ext cx="8229600" cy="3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 u="sng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3"/>
              </a:rPr>
              <a:t>decanaat vo-shv</a:t>
            </a:r>
            <a:endParaRPr sz="24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AutoNum type="arabicPeriod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Oriëntatie op jezelf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AutoNum type="arabicPeriod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Oriëntatie op een beroep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AutoNum type="arabicPeriod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Oriëntatie op het MBO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Leerlingen maken de opdrachten in classroom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Afsluiting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LOB: inleveren doorstroomdocument</a:t>
            </a:r>
            <a:endParaRPr sz="1900" u="sng">
              <a:solidFill>
                <a:schemeClr val="accent5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700" u="sng" cap="none" strike="noStrike">
              <a:solidFill>
                <a:schemeClr val="hlink"/>
              </a:solidFill>
              <a:latin typeface="Rambla"/>
              <a:ea typeface="Rambla"/>
              <a:cs typeface="Rambla"/>
              <a:sym typeface="Rambla"/>
              <a:hlinkClick r:id="rId4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7"/>
          <p:cNvSpPr txBox="1"/>
          <p:nvPr>
            <p:ph idx="1" type="body"/>
          </p:nvPr>
        </p:nvSpPr>
        <p:spPr>
          <a:xfrm>
            <a:off x="873725" y="1507294"/>
            <a:ext cx="75402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717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  <p:sp>
        <p:nvSpPr>
          <p:cNvPr id="310" name="Google Shape;310;p57"/>
          <p:cNvSpPr txBox="1"/>
          <p:nvPr>
            <p:ph type="title"/>
          </p:nvPr>
        </p:nvSpPr>
        <p:spPr>
          <a:xfrm>
            <a:off x="1001741" y="485291"/>
            <a:ext cx="75987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</a:pPr>
            <a:r>
              <a:rPr lang="nl"/>
              <a:t>Activiteiten dit schooljaar</a:t>
            </a:r>
            <a:endParaRPr/>
          </a:p>
        </p:txBody>
      </p:sp>
      <p:sp>
        <p:nvSpPr>
          <p:cNvPr id="311" name="Google Shape;311;p57"/>
          <p:cNvSpPr txBox="1"/>
          <p:nvPr/>
        </p:nvSpPr>
        <p:spPr>
          <a:xfrm>
            <a:off x="457200" y="1268730"/>
            <a:ext cx="8229600" cy="3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17475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mbla"/>
              <a:buChar char="●"/>
            </a:pPr>
            <a:r>
              <a:rPr b="0" i="0" lang="nl" sz="27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</a:t>
            </a: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Individuele gesprekken vanaf november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700" u="sng" cap="none" strike="noStrike">
              <a:solidFill>
                <a:schemeClr val="hlink"/>
              </a:solidFill>
              <a:latin typeface="Rambla"/>
              <a:ea typeface="Rambla"/>
              <a:cs typeface="Rambla"/>
              <a:sym typeface="Rambla"/>
              <a:hlinkClick r:id="rId3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8"/>
          <p:cNvSpPr txBox="1"/>
          <p:nvPr>
            <p:ph idx="1" type="body"/>
          </p:nvPr>
        </p:nvSpPr>
        <p:spPr>
          <a:xfrm>
            <a:off x="873725" y="1507294"/>
            <a:ext cx="75402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717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  <p:sp>
        <p:nvSpPr>
          <p:cNvPr id="318" name="Google Shape;318;p58"/>
          <p:cNvSpPr txBox="1"/>
          <p:nvPr>
            <p:ph type="title"/>
          </p:nvPr>
        </p:nvSpPr>
        <p:spPr>
          <a:xfrm>
            <a:off x="1001741" y="485291"/>
            <a:ext cx="75987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</a:pPr>
            <a:r>
              <a:rPr lang="nl"/>
              <a:t>Activiteiten dit schooljaar</a:t>
            </a:r>
            <a:endParaRPr/>
          </a:p>
        </p:txBody>
      </p:sp>
      <p:sp>
        <p:nvSpPr>
          <p:cNvPr id="319" name="Google Shape;319;p58"/>
          <p:cNvSpPr txBox="1"/>
          <p:nvPr/>
        </p:nvSpPr>
        <p:spPr>
          <a:xfrm>
            <a:off x="457200" y="1268730"/>
            <a:ext cx="8229600" cy="3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17475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mbla"/>
              <a:buChar char="●"/>
            </a:pPr>
            <a:r>
              <a:rPr lang="nl">
                <a:solidFill>
                  <a:schemeClr val="dk1"/>
                </a:solidFill>
              </a:rPr>
              <a:t>  </a:t>
            </a: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Individuele gesprekken vanaf november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17475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mbla"/>
              <a:buChar char="●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Open dagen, houd de websites in de gaten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700" u="sng" cap="none" strike="noStrike">
              <a:solidFill>
                <a:schemeClr val="hlink"/>
              </a:solidFill>
              <a:latin typeface="Rambla"/>
              <a:ea typeface="Rambla"/>
              <a:cs typeface="Rambla"/>
              <a:sym typeface="Rambla"/>
              <a:hlinkClick r:id="rId3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9"/>
          <p:cNvSpPr txBox="1"/>
          <p:nvPr>
            <p:ph idx="1" type="body"/>
          </p:nvPr>
        </p:nvSpPr>
        <p:spPr>
          <a:xfrm>
            <a:off x="873725" y="1507294"/>
            <a:ext cx="75402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717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  <p:sp>
        <p:nvSpPr>
          <p:cNvPr id="326" name="Google Shape;326;p59"/>
          <p:cNvSpPr txBox="1"/>
          <p:nvPr>
            <p:ph type="title"/>
          </p:nvPr>
        </p:nvSpPr>
        <p:spPr>
          <a:xfrm>
            <a:off x="1001741" y="485291"/>
            <a:ext cx="75987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</a:pPr>
            <a:r>
              <a:rPr lang="nl"/>
              <a:t>Activiteiten dit schooljaar</a:t>
            </a:r>
            <a:endParaRPr/>
          </a:p>
        </p:txBody>
      </p:sp>
      <p:sp>
        <p:nvSpPr>
          <p:cNvPr id="327" name="Google Shape;327;p59"/>
          <p:cNvSpPr txBox="1"/>
          <p:nvPr/>
        </p:nvSpPr>
        <p:spPr>
          <a:xfrm>
            <a:off x="457200" y="1268730"/>
            <a:ext cx="8229600" cy="3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17475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mbla"/>
              <a:buChar char="●"/>
            </a:pPr>
            <a:r>
              <a:rPr lang="nl">
                <a:solidFill>
                  <a:schemeClr val="dk1"/>
                </a:solidFill>
              </a:rPr>
              <a:t>  </a:t>
            </a: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Individuele gesprekken vanaf november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17475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mbla"/>
              <a:buChar char="●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Open dagen, houd de websites in de gaten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17475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mbla"/>
              <a:buChar char="●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Beleefdagen; aanmelden via de sites van de MBO’s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700" u="sng" cap="none" strike="noStrike">
              <a:solidFill>
                <a:schemeClr val="hlink"/>
              </a:solidFill>
              <a:latin typeface="Rambla"/>
              <a:ea typeface="Rambla"/>
              <a:cs typeface="Rambla"/>
              <a:sym typeface="Rambla"/>
              <a:hlinkClick r:id="rId3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0"/>
          <p:cNvSpPr txBox="1"/>
          <p:nvPr>
            <p:ph idx="1" type="body"/>
          </p:nvPr>
        </p:nvSpPr>
        <p:spPr>
          <a:xfrm>
            <a:off x="873725" y="1507294"/>
            <a:ext cx="75402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717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  <p:sp>
        <p:nvSpPr>
          <p:cNvPr id="334" name="Google Shape;334;p60"/>
          <p:cNvSpPr txBox="1"/>
          <p:nvPr>
            <p:ph type="title"/>
          </p:nvPr>
        </p:nvSpPr>
        <p:spPr>
          <a:xfrm>
            <a:off x="1001741" y="485291"/>
            <a:ext cx="75987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</a:pPr>
            <a:r>
              <a:rPr lang="nl"/>
              <a:t>Activiteiten dit schooljaar</a:t>
            </a:r>
            <a:endParaRPr/>
          </a:p>
        </p:txBody>
      </p:sp>
      <p:sp>
        <p:nvSpPr>
          <p:cNvPr id="335" name="Google Shape;335;p60"/>
          <p:cNvSpPr txBox="1"/>
          <p:nvPr/>
        </p:nvSpPr>
        <p:spPr>
          <a:xfrm>
            <a:off x="457200" y="1268730"/>
            <a:ext cx="8229600" cy="3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17475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mbla"/>
              <a:buChar char="●"/>
            </a:pPr>
            <a:r>
              <a:rPr lang="nl">
                <a:solidFill>
                  <a:schemeClr val="dk1"/>
                </a:solidFill>
              </a:rPr>
              <a:t>  </a:t>
            </a: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Individuele gesprekken vanaf november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17475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mbla"/>
              <a:buChar char="●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Open dagen, houd de websites in de gaten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17475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mbla"/>
              <a:buChar char="●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Beleefdagen; aanmelden via de sites van de MBO’s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17475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50"/>
              <a:buFont typeface="Rambla"/>
              <a:buChar char="●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Doorstroomdocument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700" u="sng" cap="none" strike="noStrike">
              <a:solidFill>
                <a:schemeClr val="hlink"/>
              </a:solidFill>
              <a:latin typeface="Rambla"/>
              <a:ea typeface="Rambla"/>
              <a:cs typeface="Rambla"/>
              <a:sym typeface="Rambla"/>
              <a:hlinkClick r:id="rId3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1"/>
          <p:cNvSpPr txBox="1"/>
          <p:nvPr>
            <p:ph idx="1" type="body"/>
          </p:nvPr>
        </p:nvSpPr>
        <p:spPr>
          <a:xfrm>
            <a:off x="873725" y="1507294"/>
            <a:ext cx="75402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717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  <p:sp>
        <p:nvSpPr>
          <p:cNvPr id="342" name="Google Shape;342;p61"/>
          <p:cNvSpPr txBox="1"/>
          <p:nvPr>
            <p:ph type="title"/>
          </p:nvPr>
        </p:nvSpPr>
        <p:spPr>
          <a:xfrm>
            <a:off x="1001741" y="485291"/>
            <a:ext cx="75987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</a:pPr>
            <a:r>
              <a:rPr lang="nl"/>
              <a:t>Na het VMBO</a:t>
            </a:r>
            <a:endParaRPr/>
          </a:p>
        </p:txBody>
      </p:sp>
      <p:sp>
        <p:nvSpPr>
          <p:cNvPr id="343" name="Google Shape;343;p61"/>
          <p:cNvSpPr txBox="1"/>
          <p:nvPr/>
        </p:nvSpPr>
        <p:spPr>
          <a:xfrm>
            <a:off x="457200" y="1268730"/>
            <a:ext cx="8229600" cy="3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700" u="sng" cap="none" strike="noStrike">
              <a:solidFill>
                <a:schemeClr val="hlink"/>
              </a:solidFill>
              <a:latin typeface="Rambla"/>
              <a:ea typeface="Rambla"/>
              <a:cs typeface="Rambla"/>
              <a:sym typeface="Rambla"/>
              <a:hlinkClick r:id="rId3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AB40"/>
              </a:buClr>
              <a:buSzPts val="1800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44" name="Google Shape;344;p61"/>
          <p:cNvSpPr txBox="1"/>
          <p:nvPr/>
        </p:nvSpPr>
        <p:spPr>
          <a:xfrm>
            <a:off x="457200" y="1521152"/>
            <a:ext cx="8229600" cy="3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6700" lvl="0" marL="3683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nl" sz="2800" u="sng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VMBO is géén eindonderwijs !!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2800" u="sng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nl" sz="2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Het is dan ook de bedoeling dat je verder leert.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28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marR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nl" sz="36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Naar het MBO</a:t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62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351" name="Google Shape;351;p62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Doorstroom vmbo-mbo</a:t>
            </a:r>
            <a:endParaRPr/>
          </a:p>
        </p:txBody>
      </p:sp>
      <p:pic>
        <p:nvPicPr>
          <p:cNvPr id="352" name="Google Shape;35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4800" y="57760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63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Font typeface="Noto Sans Symbols"/>
              <a:buNone/>
            </a:pP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Beroeps Begeleidende leerweg: BBL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3 of 4 dagen werken en 1 of 2 dag(en) school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7084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53548A"/>
              </a:buClr>
              <a:buSzPts val="136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Font typeface="Noto Sans Symbols"/>
              <a:buNone/>
            </a:pP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Beroeps Opleidende leerweg: BOL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5 dagen school met veel stages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Font typeface="Noto Sans Symbols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Beide leerwegen kun je volgen op alle niveaus,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Font typeface="Noto Sans Symbols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afhankelijk van de opleiding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63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Twee manieren van leren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4"/>
          <p:cNvSpPr txBox="1"/>
          <p:nvPr>
            <p:ph idx="1" type="body"/>
          </p:nvPr>
        </p:nvSpPr>
        <p:spPr>
          <a:xfrm>
            <a:off x="873725" y="1507294"/>
            <a:ext cx="75402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717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  <p:sp>
        <p:nvSpPr>
          <p:cNvPr id="365" name="Google Shape;365;p64"/>
          <p:cNvSpPr txBox="1"/>
          <p:nvPr>
            <p:ph type="title"/>
          </p:nvPr>
        </p:nvSpPr>
        <p:spPr>
          <a:xfrm>
            <a:off x="1077941" y="485291"/>
            <a:ext cx="75987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</a:pPr>
            <a:r>
              <a:rPr lang="nl"/>
              <a:t>MBO in Friesland/Groningen</a:t>
            </a:r>
            <a:endParaRPr/>
          </a:p>
        </p:txBody>
      </p:sp>
      <p:sp>
        <p:nvSpPr>
          <p:cNvPr id="366" name="Google Shape;366;p64"/>
          <p:cNvSpPr txBox="1"/>
          <p:nvPr/>
        </p:nvSpPr>
        <p:spPr>
          <a:xfrm>
            <a:off x="457200" y="1268730"/>
            <a:ext cx="8229600" cy="3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Firda:		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 		Leeuwarden, Drachten, Dokkum, Sneek,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457200" lvl="0" marL="22860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Heerenveen, Emmeloord.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Aeres:	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	Leeuwarden, Sneek, Buitenpost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Noorderpoort	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Groningen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Alfa College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Groningen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Menso Alting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		Groningen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5462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700" u="sng" cap="none" strike="noStrike">
              <a:solidFill>
                <a:schemeClr val="hlink"/>
              </a:solidFill>
              <a:latin typeface="Rambla"/>
              <a:ea typeface="Rambla"/>
              <a:cs typeface="Rambla"/>
              <a:sym typeface="Rambla"/>
              <a:hlinkClick r:id="rId3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5"/>
          <p:cNvSpPr txBox="1"/>
          <p:nvPr>
            <p:ph idx="1" type="body"/>
          </p:nvPr>
        </p:nvSpPr>
        <p:spPr>
          <a:xfrm>
            <a:off x="873725" y="1507294"/>
            <a:ext cx="75402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717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  <p:sp>
        <p:nvSpPr>
          <p:cNvPr id="373" name="Google Shape;373;p65"/>
          <p:cNvSpPr txBox="1"/>
          <p:nvPr>
            <p:ph type="title"/>
          </p:nvPr>
        </p:nvSpPr>
        <p:spPr>
          <a:xfrm>
            <a:off x="1001741" y="485291"/>
            <a:ext cx="75987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</a:pPr>
            <a:r>
              <a:rPr lang="nl"/>
              <a:t>MBO opleidingen</a:t>
            </a:r>
            <a:endParaRPr/>
          </a:p>
        </p:txBody>
      </p:sp>
      <p:sp>
        <p:nvSpPr>
          <p:cNvPr id="374" name="Google Shape;374;p65"/>
          <p:cNvSpPr txBox="1"/>
          <p:nvPr/>
        </p:nvSpPr>
        <p:spPr>
          <a:xfrm>
            <a:off x="457200" y="1268730"/>
            <a:ext cx="8229600" cy="3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MBO Frieslan</a:t>
            </a: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</a:t>
            </a:r>
            <a:endParaRPr b="1"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Firda	</a:t>
            </a: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	Open dagen 19 november 15.00-20.00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						28 januari     15.00-20.00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Aeres Leeuwarden</a:t>
            </a: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Open dagen 19 november 14.00-20.00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			   			28 januari      14.00-20.00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Aeres Buitenpost	</a:t>
            </a: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Open dagen 10 november 18.30-20.30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(MBO2)</a:t>
            </a: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                                                                       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							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30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Montserrat"/>
              <a:buNone/>
            </a:pPr>
            <a:r>
              <a:rPr lang="nl" sz="2500">
                <a:latin typeface="Rambla"/>
                <a:ea typeface="Rambla"/>
                <a:cs typeface="Rambla"/>
                <a:sym typeface="Rambla"/>
              </a:rPr>
              <a:t> </a:t>
            </a:r>
            <a:endParaRPr sz="2500" u="sng">
              <a:solidFill>
                <a:srgbClr val="0000FF"/>
              </a:solidFill>
              <a:latin typeface="Rambla"/>
              <a:ea typeface="Rambla"/>
              <a:cs typeface="Rambla"/>
              <a:sym typeface="Rambla"/>
              <a:hlinkClick r:id="rId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sz="2700"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sz="2700"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700" u="sng">
              <a:solidFill>
                <a:srgbClr val="0000FF"/>
              </a:solidFill>
              <a:latin typeface="Rambla"/>
              <a:ea typeface="Rambla"/>
              <a:cs typeface="Rambla"/>
              <a:sym typeface="Rambla"/>
              <a:hlinkClick r:id="rId4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263525" lvl="0" marL="365125" rtl="0" algn="l">
              <a:spcBef>
                <a:spcPts val="400"/>
              </a:spcBef>
              <a:spcAft>
                <a:spcPts val="0"/>
              </a:spcAft>
              <a:buClr>
                <a:srgbClr val="4F81BD"/>
              </a:buClr>
              <a:buSzPts val="1800"/>
              <a:buFont typeface="Noto Sans Symbols"/>
              <a:buNone/>
            </a:pPr>
            <a:r>
              <a:t/>
            </a:r>
            <a:endParaRPr sz="2700"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sz="3200">
              <a:solidFill>
                <a:srgbClr val="E36C09"/>
              </a:solidFill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700" u="sng" cap="none" strike="noStrike">
              <a:solidFill>
                <a:schemeClr val="hlink"/>
              </a:solidFill>
              <a:latin typeface="Rambla"/>
              <a:ea typeface="Rambla"/>
              <a:cs typeface="Rambla"/>
              <a:sym typeface="Rambla"/>
              <a:hlinkClick r:id="rId5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66"/>
          <p:cNvSpPr txBox="1"/>
          <p:nvPr>
            <p:ph idx="1" type="body"/>
          </p:nvPr>
        </p:nvSpPr>
        <p:spPr>
          <a:xfrm>
            <a:off x="873725" y="1507294"/>
            <a:ext cx="75402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1717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/>
          </a:p>
        </p:txBody>
      </p:sp>
      <p:sp>
        <p:nvSpPr>
          <p:cNvPr id="381" name="Google Shape;381;p66"/>
          <p:cNvSpPr txBox="1"/>
          <p:nvPr>
            <p:ph type="title"/>
          </p:nvPr>
        </p:nvSpPr>
        <p:spPr>
          <a:xfrm>
            <a:off x="1001741" y="485291"/>
            <a:ext cx="75987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</a:pPr>
            <a:r>
              <a:rPr lang="nl"/>
              <a:t>MBO opleidingen</a:t>
            </a:r>
            <a:endParaRPr/>
          </a:p>
        </p:txBody>
      </p:sp>
      <p:sp>
        <p:nvSpPr>
          <p:cNvPr id="382" name="Google Shape;382;p66"/>
          <p:cNvSpPr txBox="1"/>
          <p:nvPr/>
        </p:nvSpPr>
        <p:spPr>
          <a:xfrm>
            <a:off x="457200" y="1268730"/>
            <a:ext cx="8229600" cy="3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MBO Groningen</a:t>
            </a:r>
            <a:endParaRPr b="1"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Noorderpoort</a:t>
            </a: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Open dagen 18 november          16.00-20.00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						20 januari     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			(scheepvaart Delfzijl 28 november)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Alfa</a:t>
            </a: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College</a:t>
            </a: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	        Open dagen 18 november          16.00-20.00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						20 januari 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Menso </a:t>
            </a: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Alting</a:t>
            </a: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Open dagen 18 november           16.00-20.00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						20 januari</a:t>
            </a:r>
            <a:endParaRPr sz="22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nl" sz="2000">
                <a:solidFill>
                  <a:srgbClr val="546278"/>
                </a:solidFill>
                <a:latin typeface="Calibri"/>
                <a:ea typeface="Calibri"/>
                <a:cs typeface="Calibri"/>
                <a:sym typeface="Calibri"/>
              </a:rPr>
              <a:t>					   			     </a:t>
            </a:r>
            <a:endParaRPr sz="2000">
              <a:solidFill>
                <a:srgbClr val="54627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nl" sz="2500">
                <a:solidFill>
                  <a:srgbClr val="546278"/>
                </a:solidFill>
              </a:rPr>
              <a:t>									</a:t>
            </a:r>
            <a:endParaRPr sz="2500">
              <a:solidFill>
                <a:srgbClr val="546278"/>
              </a:solidFill>
            </a:endParaRPr>
          </a:p>
          <a:p>
            <a:pPr indent="0" lvl="0" marL="330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Montserrat"/>
              <a:buNone/>
            </a:pPr>
            <a:r>
              <a:rPr lang="nl" sz="2500">
                <a:latin typeface="Rambla"/>
                <a:ea typeface="Rambla"/>
                <a:cs typeface="Rambla"/>
                <a:sym typeface="Rambla"/>
              </a:rPr>
              <a:t> </a:t>
            </a:r>
            <a:endParaRPr sz="2500" u="sng">
              <a:solidFill>
                <a:srgbClr val="0000FF"/>
              </a:solidFill>
              <a:latin typeface="Rambla"/>
              <a:ea typeface="Rambla"/>
              <a:cs typeface="Rambla"/>
              <a:sym typeface="Rambla"/>
              <a:hlinkClick r:id="rId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sz="2700"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682D95"/>
              </a:buClr>
              <a:buSzPts val="1850"/>
              <a:buFont typeface="Rambla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sz="2700"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700" u="sng">
              <a:solidFill>
                <a:srgbClr val="0000FF"/>
              </a:solidFill>
              <a:latin typeface="Rambla"/>
              <a:ea typeface="Rambla"/>
              <a:cs typeface="Rambla"/>
              <a:sym typeface="Rambla"/>
              <a:hlinkClick r:id="rId4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263525" lvl="0" marL="365125" rtl="0" algn="l">
              <a:spcBef>
                <a:spcPts val="400"/>
              </a:spcBef>
              <a:spcAft>
                <a:spcPts val="0"/>
              </a:spcAft>
              <a:buClr>
                <a:srgbClr val="4F81BD"/>
              </a:buClr>
              <a:buSzPts val="1800"/>
              <a:buFont typeface="Noto Sans Symbols"/>
              <a:buNone/>
            </a:pPr>
            <a:r>
              <a:t/>
            </a:r>
            <a:endParaRPr sz="2700"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1" sz="3200">
              <a:solidFill>
                <a:srgbClr val="E36C09"/>
              </a:solidFill>
            </a:endParaRPr>
          </a:p>
          <a:p>
            <a:pPr indent="0" lvl="0" marL="457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None/>
            </a:pPr>
            <a:r>
              <a:t/>
            </a:r>
            <a:endParaRPr b="0" i="0" sz="2700" u="none" cap="none" strike="noStrike">
              <a:solidFill>
                <a:srgbClr val="546278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700" u="sng" cap="none" strike="noStrike">
              <a:solidFill>
                <a:schemeClr val="hlink"/>
              </a:solidFill>
              <a:latin typeface="Rambla"/>
              <a:ea typeface="Rambla"/>
              <a:cs typeface="Rambla"/>
              <a:sym typeface="Rambla"/>
              <a:hlinkClick r:id="rId5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7"/>
          <p:cNvSpPr txBox="1"/>
          <p:nvPr>
            <p:ph type="title"/>
          </p:nvPr>
        </p:nvSpPr>
        <p:spPr>
          <a:xfrm>
            <a:off x="457200" y="-66511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100">
              <a:solidFill>
                <a:srgbClr val="424456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100">
              <a:solidFill>
                <a:srgbClr val="424456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nl" sz="2400">
                <a:solidFill>
                  <a:srgbClr val="885292"/>
                </a:solidFill>
                <a:latin typeface="Montserrat"/>
                <a:ea typeface="Montserrat"/>
                <a:cs typeface="Montserrat"/>
                <a:sym typeface="Montserrat"/>
              </a:rPr>
              <a:t>Andere routes</a:t>
            </a:r>
            <a:endParaRPr b="1" sz="4100">
              <a:solidFill>
                <a:srgbClr val="58257E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1" i="0" sz="4100" u="none" cap="none" strike="noStrike">
              <a:solidFill>
                <a:srgbClr val="682D95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388" name="Google Shape;388;p67"/>
          <p:cNvSpPr txBox="1"/>
          <p:nvPr>
            <p:ph idx="1" type="body"/>
          </p:nvPr>
        </p:nvSpPr>
        <p:spPr>
          <a:xfrm>
            <a:off x="588825" y="955013"/>
            <a:ext cx="86391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6700" lvl="0" marL="368300" rtl="0" algn="l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500">
                <a:latin typeface="Rambla"/>
                <a:ea typeface="Rambla"/>
                <a:cs typeface="Rambla"/>
                <a:sym typeface="Rambla"/>
              </a:rPr>
              <a:t>SOMA COLLEGE                             Open Dag 21 November 9.00-15.00</a:t>
            </a:r>
            <a:endParaRPr b="1" sz="2500"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latin typeface="Rambla"/>
                <a:ea typeface="Rambla"/>
                <a:cs typeface="Rambla"/>
                <a:sym typeface="Rambla"/>
              </a:rPr>
              <a:t>Het SOMA College is dé landelijke mbo-vakopleiding voor de infra. 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latin typeface="Rambla"/>
                <a:ea typeface="Rambla"/>
                <a:cs typeface="Rambla"/>
                <a:sym typeface="Rambla"/>
              </a:rPr>
              <a:t>In twee tot vier jaar leiden wij deelnemers op tot machinist, 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latin typeface="Rambla"/>
                <a:ea typeface="Rambla"/>
                <a:cs typeface="Rambla"/>
                <a:sym typeface="Rambla"/>
              </a:rPr>
              <a:t>vakman grond-, water- en wegenbouw (GWW), allround monteur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latin typeface="Rambla"/>
                <a:ea typeface="Rambla"/>
                <a:cs typeface="Rambla"/>
                <a:sym typeface="Rambla"/>
              </a:rPr>
              <a:t>en technicus mobiele werktuigen, uitvoerder, landmeter of 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latin typeface="Rambla"/>
                <a:ea typeface="Rambla"/>
                <a:cs typeface="Rambla"/>
                <a:sym typeface="Rambla"/>
              </a:rPr>
              <a:t>straatmaker. 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latin typeface="Rambla"/>
                <a:ea typeface="Rambla"/>
                <a:cs typeface="Rambla"/>
                <a:sym typeface="Rambla"/>
              </a:rPr>
              <a:t>De opleidingen zijn te volgen via de beroepsopleidende leerweg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latin typeface="Rambla"/>
                <a:ea typeface="Rambla"/>
                <a:cs typeface="Rambla"/>
                <a:sym typeface="Rambla"/>
              </a:rPr>
              <a:t>(BOL) of de beroepsbegeleidende leerweg (BBL).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/>
              <a:t>Op</a:t>
            </a:r>
            <a:endParaRPr sz="24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266700" lvl="0" marL="368300" rtl="0" algn="l">
              <a:lnSpc>
                <a:spcPct val="96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000">
                <a:latin typeface="Rambla"/>
                <a:ea typeface="Rambla"/>
                <a:cs typeface="Rambla"/>
                <a:sym typeface="Rambla"/>
              </a:rPr>
              <a:t>				</a:t>
            </a:r>
            <a:endParaRPr b="1" sz="2400"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</a:pPr>
            <a:r>
              <a:t/>
            </a:r>
            <a:endParaRPr sz="2700"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8"/>
          <p:cNvSpPr txBox="1"/>
          <p:nvPr>
            <p:ph idx="1" type="body"/>
          </p:nvPr>
        </p:nvSpPr>
        <p:spPr>
          <a:xfrm>
            <a:off x="667425" y="450488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4000">
                <a:latin typeface="Rambla"/>
                <a:ea typeface="Rambla"/>
                <a:cs typeface="Rambla"/>
                <a:sym typeface="Rambla"/>
              </a:rPr>
              <a:t>Bouwmensen</a:t>
            </a:r>
            <a:endParaRPr b="1" sz="4000"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Rambla"/>
              <a:buChar char="●"/>
            </a:pPr>
            <a:r>
              <a:rPr lang="nl" sz="2400">
                <a:latin typeface="Rambla"/>
                <a:ea typeface="Rambla"/>
                <a:cs typeface="Rambla"/>
                <a:sym typeface="Rambla"/>
              </a:rPr>
              <a:t>Geen reguliere onderwijsinstelling, maar een praktijkopleidingsinstituut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mbla"/>
              <a:buChar char="●"/>
            </a:pPr>
            <a:r>
              <a:rPr lang="nl" sz="2400">
                <a:latin typeface="Rambla"/>
                <a:ea typeface="Rambla"/>
                <a:cs typeface="Rambla"/>
                <a:sym typeface="Rambla"/>
              </a:rPr>
              <a:t>In dienst van bouwmensen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mbla"/>
              <a:buChar char="●"/>
            </a:pPr>
            <a:r>
              <a:rPr lang="nl" sz="2400">
                <a:latin typeface="Rambla"/>
                <a:ea typeface="Rambla"/>
                <a:cs typeface="Rambla"/>
                <a:sym typeface="Rambla"/>
              </a:rPr>
              <a:t>Leer- en arbeidsovereenkomst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mbla"/>
              <a:buChar char="●"/>
            </a:pPr>
            <a:r>
              <a:rPr lang="nl" sz="2400">
                <a:latin typeface="Rambla"/>
                <a:ea typeface="Rambla"/>
                <a:cs typeface="Rambla"/>
                <a:sym typeface="Rambla"/>
              </a:rPr>
              <a:t>Aanmelden bij ROC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</a:pPr>
            <a:r>
              <a:t/>
            </a:r>
            <a:endParaRPr sz="2700"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9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bla"/>
              <a:buChar char="●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Voor 1 april!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bla"/>
              <a:buChar char="●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Numerus fixus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bla"/>
              <a:buChar char="●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Soms toelatingstest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bla"/>
              <a:buChar char="●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Zelf verantwoordelijk voor aanmelden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Rambla"/>
              <a:buChar char="●"/>
            </a:pPr>
            <a:r>
              <a:rPr b="1"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DigiD</a:t>
            </a:r>
            <a:endParaRPr b="1"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69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Aanmelden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70"/>
          <p:cNvSpPr txBox="1"/>
          <p:nvPr>
            <p:ph idx="1" type="body"/>
          </p:nvPr>
        </p:nvSpPr>
        <p:spPr>
          <a:xfrm>
            <a:off x="873725" y="1507294"/>
            <a:ext cx="75402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Ouders, mentor en decaan helpen bij kiezen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Individuele begeleiding indien nodig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PP op de site van voshv.singelland.nl onder downloads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Aanmelden voor 1 april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Contact: </a:t>
            </a:r>
            <a:r>
              <a:rPr lang="nl" sz="2400" u="sng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3"/>
              </a:rPr>
              <a:t>i.postmus@singelland.nl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of via school</a:t>
            </a:r>
            <a:endParaRPr sz="2400"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406" name="Google Shape;406;p70"/>
          <p:cNvSpPr txBox="1"/>
          <p:nvPr>
            <p:ph type="title"/>
          </p:nvPr>
        </p:nvSpPr>
        <p:spPr>
          <a:xfrm>
            <a:off x="1001741" y="471575"/>
            <a:ext cx="75987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</a:pPr>
            <a:r>
              <a:rPr lang="nl"/>
              <a:t>Decanaat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71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Vragen?</a:t>
            </a:r>
            <a:endParaRPr/>
          </a:p>
        </p:txBody>
      </p:sp>
      <p:pic>
        <p:nvPicPr>
          <p:cNvPr id="412" name="Google Shape;41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9450" y="1352325"/>
            <a:ext cx="5307251" cy="347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72"/>
          <p:cNvSpPr txBox="1"/>
          <p:nvPr>
            <p:ph idx="1" type="body"/>
          </p:nvPr>
        </p:nvSpPr>
        <p:spPr>
          <a:xfrm>
            <a:off x="873725" y="1152475"/>
            <a:ext cx="8076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 gesprek met je mentor</a:t>
            </a: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:</a:t>
            </a:r>
            <a:endParaRPr b="1"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4M&amp;T: 		Luco Wiltink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4BWI: 		Jan Bosma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4D&amp;P: 		Johannes van der Meer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42900" lvl="0" marL="3683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4Z&amp;W: 	Inge Postmus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419" name="Google Shape;419;p72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Vragen?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ngelland Burgum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ngelland Burgum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