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2" r:id="rId4"/>
    <p:sldMasterId id="2147483683" r:id="rId5"/>
    <p:sldMasterId id="2147483684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y="5143500" cx="9144000"/>
  <p:notesSz cx="6858000" cy="9144000"/>
  <p:embeddedFontLst>
    <p:embeddedFont>
      <p:font typeface="Montserrat"/>
      <p:regular r:id="rId28"/>
      <p:bold r:id="rId29"/>
      <p:italic r:id="rId30"/>
      <p:boldItalic r:id="rId31"/>
    </p:embeddedFont>
    <p:embeddedFont>
      <p:font typeface="Rambla"/>
      <p:regular r:id="rId32"/>
      <p:bold r:id="rId33"/>
      <p:italic r:id="rId34"/>
      <p:boldItalic r:id="rId3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C5A1831-C578-4A83-9295-715D6C2BFF5F}">
  <a:tblStyle styleId="{0C5A1831-C578-4A83-9295-715D6C2BFF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slide" Target="slides/slide19.xml"/><Relationship Id="rId25" Type="http://schemas.openxmlformats.org/officeDocument/2006/relationships/slide" Target="slides/slide18.xml"/><Relationship Id="rId28" Type="http://schemas.openxmlformats.org/officeDocument/2006/relationships/font" Target="fonts/Montserrat-regular.fntdata"/><Relationship Id="rId27" Type="http://schemas.openxmlformats.org/officeDocument/2006/relationships/slide" Target="slides/slide20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Montserrat-bold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Montserrat-boldItalic.fntdata"/><Relationship Id="rId30" Type="http://schemas.openxmlformats.org/officeDocument/2006/relationships/font" Target="fonts/Montserrat-italic.fntdata"/><Relationship Id="rId11" Type="http://schemas.openxmlformats.org/officeDocument/2006/relationships/slide" Target="slides/slide4.xml"/><Relationship Id="rId33" Type="http://schemas.openxmlformats.org/officeDocument/2006/relationships/font" Target="fonts/Rambla-bold.fntdata"/><Relationship Id="rId10" Type="http://schemas.openxmlformats.org/officeDocument/2006/relationships/slide" Target="slides/slide3.xml"/><Relationship Id="rId32" Type="http://schemas.openxmlformats.org/officeDocument/2006/relationships/font" Target="fonts/Rambla-regular.fntdata"/><Relationship Id="rId13" Type="http://schemas.openxmlformats.org/officeDocument/2006/relationships/slide" Target="slides/slide6.xml"/><Relationship Id="rId35" Type="http://schemas.openxmlformats.org/officeDocument/2006/relationships/font" Target="fonts/Rambla-boldItalic.fntdata"/><Relationship Id="rId12" Type="http://schemas.openxmlformats.org/officeDocument/2006/relationships/slide" Target="slides/slide5.xml"/><Relationship Id="rId34" Type="http://schemas.openxmlformats.org/officeDocument/2006/relationships/font" Target="fonts/Rambla-italic.fntdata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f0606150a9_0_70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91" name="Google Shape;191;gf0606150a9_0_70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38bf0571aa0_1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38bf0571aa0_1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38c48fe6b2b_0_192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g38c48fe6b2b_0_192:notes"/>
          <p:cNvSpPr txBox="1"/>
          <p:nvPr>
            <p:ph idx="1" type="body"/>
          </p:nvPr>
        </p:nvSpPr>
        <p:spPr>
          <a:xfrm>
            <a:off x="685801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6e4078877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6e4078877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06238e0d8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06238e0d8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87c3f1a25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87c3f1a25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6e4078877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26e4078877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h3c35c65d1c0981b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h3c35c65d1c0981b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8c48fe6b2b_0_6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g38c48fe6b2b_0_6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0" name="Google Shape;240;g38c48fe6b2b_0_6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38c48fe6b2b_0_66:notes"/>
          <p:cNvSpPr/>
          <p:nvPr>
            <p:ph idx="2" type="sldImg"/>
          </p:nvPr>
        </p:nvSpPr>
        <p:spPr>
          <a:xfrm>
            <a:off x="91291" y="685838"/>
            <a:ext cx="6675300" cy="34293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6" name="Google Shape;246;g38c48fe6b2b_0_66:notes"/>
          <p:cNvSpPr txBox="1"/>
          <p:nvPr>
            <p:ph idx="1" type="body"/>
          </p:nvPr>
        </p:nvSpPr>
        <p:spPr>
          <a:xfrm>
            <a:off x="685801" y="4343406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7" name="Google Shape;247;g38c48fe6b2b_0_66:notes"/>
          <p:cNvSpPr txBox="1"/>
          <p:nvPr>
            <p:ph idx="12" type="sldNum"/>
          </p:nvPr>
        </p:nvSpPr>
        <p:spPr>
          <a:xfrm>
            <a:off x="3884614" y="868522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7775" lIns="95550" spcFirstLastPara="1" rIns="95550" wrap="square" tIns="477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8c48fe6b2b_0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38c48fe6b2b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26e4078877_0_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26e4078877_0_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5b7294c37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5b7294c37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Moet deze er bij of is alleen noemen bij decanaat voldoende? Andere, duidelijker opzet van de dia maken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ec05bf67c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ec05bf67c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Moet deze er bij of is alleen noemen bij decanaat voldoende? Andere, duidelijker opzet van de dia maken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888422e57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888422e57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6e4078877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6e4078877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26e4078877_0_3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26e4078877_0_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6e4078877_0_3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26e4078877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6e4078877_0_3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6e4078877_0_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5e45da9e15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5e45da9e15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1" name="Google Shape;11;p2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descr="vo-surhuisterveen-CMYK.png" id="13" name="Google Shape;13;p2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5" name="Google Shape;15;p3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7609100" cy="25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18" name="Google Shape;18;p3"/>
          <p:cNvPicPr preferRelativeResize="0"/>
          <p:nvPr/>
        </p:nvPicPr>
        <p:blipFill rotWithShape="1">
          <a:blip r:embed="rId4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21" name="Google Shape;21;p3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25" name="Google Shape;25;p4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27" name="Google Shape;27;p4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5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31" name="Google Shape;31;p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32" name="Google Shape;32;p5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6" name="Google Shape;36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37" name="Google Shape;37;p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38" name="Google Shape;38;p6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41" name="Google Shape;41;p7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42" name="Google Shape;42;p7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8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46" name="Google Shape;46;p8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47" name="Google Shape;47;p8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50" name="Google Shape;50;p9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descr="vo-surhuisterveen-CMYK.png" id="51" name="Google Shape;51;p9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53" name="Google Shape;53;p10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5222276" cy="17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55" name="Google Shape;55;p10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 rot="10800000">
            <a:off x="3921725" y="3424150"/>
            <a:ext cx="5222276" cy="174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56" name="Google Shape;56;p10"/>
          <p:cNvPicPr preferRelativeResize="0"/>
          <p:nvPr/>
        </p:nvPicPr>
        <p:blipFill rotWithShape="1">
          <a:blip r:embed="rId4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58" name="Google Shape;58;p1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65" name="Google Shape;65;p13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/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pic>
        <p:nvPicPr>
          <p:cNvPr descr="vo-surhuisterveen-CMYK.png" id="67" name="Google Shape;67;p13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69" name="Google Shape;69;p14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7609100" cy="2549625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14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72" name="Google Shape;72;p14"/>
          <p:cNvPicPr preferRelativeResize="0"/>
          <p:nvPr/>
        </p:nvPicPr>
        <p:blipFill rotWithShape="1">
          <a:blip r:embed="rId4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4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4" name="Google Shape;74;p14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None/>
              <a:defRPr b="1">
                <a:solidFill>
                  <a:schemeClr val="lt1"/>
                </a:solidFill>
              </a:defRPr>
            </a:lvl1pPr>
            <a:lvl2pPr lvl="1" rtl="0" algn="r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 algn="r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 algn="r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 algn="r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 algn="r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 algn="r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 algn="r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 algn="r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/>
        </p:txBody>
      </p:sp>
      <p:sp>
        <p:nvSpPr>
          <p:cNvPr id="75" name="Google Shape;75;p14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5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78" name="Google Shape;7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79" name="Google Shape;79;p15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0" name="Google Shape;80;p15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81" name="Google Shape;81;p15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6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4" name="Google Shape;8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85" name="Google Shape;85;p1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3600">
                <a:solidFill>
                  <a:srgbClr val="7030A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86" name="Google Shape;86;p16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9" name="Google Shape;89;p17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rtl="0"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0" name="Google Shape;90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1" name="Google Shape;91;p17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92" name="Google Shape;92;p17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95" name="Google Shape;95;p18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96" name="Google Shape;96;p18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99" name="Google Shape;9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00" name="Google Shape;100;p19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01" name="Google Shape;101;p19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04" name="Google Shape;104;p20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pic>
        <p:nvPicPr>
          <p:cNvPr descr="vo-surhuisterveen-CMYK.png" id="105" name="Google Shape;105;p2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07" name="Google Shape;107;p21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5222276" cy="1749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09" name="Google Shape;109;p21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 rot="10800000">
            <a:off x="3921725" y="3424150"/>
            <a:ext cx="5222276" cy="1749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10" name="Google Shape;110;p21"/>
          <p:cNvPicPr preferRelativeResize="0"/>
          <p:nvPr/>
        </p:nvPicPr>
        <p:blipFill rotWithShape="1">
          <a:blip r:embed="rId4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12" name="Google Shape;112;p22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en object" type="obj">
  <p:cSld name="OBJECT"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5" name="Google Shape;115;p2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abel" type="tbl">
  <p:cSld name="TABLE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685800" y="114300"/>
            <a:ext cx="6870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24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45720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91440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137160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1828800" marR="0" rtl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1" name="Google Shape;121;p24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2" name="Google Shape;122;p24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23" name="Google Shape;123;p24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000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afbeelding">
  <p:cSld name="TITLE_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29" name="Google Shape;129;p26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5706824" cy="1912218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6"/>
          <p:cNvSpPr/>
          <p:nvPr/>
        </p:nvSpPr>
        <p:spPr>
          <a:xfrm flipH="1">
            <a:off x="-39150" y="2969033"/>
            <a:ext cx="9222300" cy="1777800"/>
          </a:xfrm>
          <a:prstGeom prst="rtTriangle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26"/>
          <p:cNvSpPr txBox="1"/>
          <p:nvPr>
            <p:ph idx="12" type="sldNum"/>
          </p:nvPr>
        </p:nvSpPr>
        <p:spPr>
          <a:xfrm>
            <a:off x="8472458" y="4983762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vo-surhuisterveen-CMYK.png" id="132" name="Google Shape;132;p26"/>
          <p:cNvPicPr preferRelativeResize="0"/>
          <p:nvPr/>
        </p:nvPicPr>
        <p:blipFill rotWithShape="1">
          <a:blip r:embed="rId4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6"/>
          <p:cNvSpPr txBox="1"/>
          <p:nvPr>
            <p:ph type="title"/>
          </p:nvPr>
        </p:nvSpPr>
        <p:spPr>
          <a:xfrm>
            <a:off x="396830" y="3310168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26"/>
          <p:cNvSpPr txBox="1"/>
          <p:nvPr>
            <p:ph idx="1" type="subTitle"/>
          </p:nvPr>
        </p:nvSpPr>
        <p:spPr>
          <a:xfrm>
            <a:off x="2216350" y="4157891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>
                <a:solidFill>
                  <a:schemeClr val="lt1"/>
                </a:solidFill>
              </a:defRPr>
            </a:lvl1pPr>
            <a:lvl2pPr lvl="1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6"/>
          <p:cNvSpPr/>
          <p:nvPr/>
        </p:nvSpPr>
        <p:spPr>
          <a:xfrm>
            <a:off x="0" y="4740845"/>
            <a:ext cx="9144000" cy="792600"/>
          </a:xfrm>
          <a:prstGeom prst="rect">
            <a:avLst/>
          </a:prstGeom>
          <a:solidFill>
            <a:srgbClr val="88529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dia - tekst" type="title">
  <p:cSld name="TITLE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38" name="Google Shape;138;p27"/>
          <p:cNvSpPr txBox="1"/>
          <p:nvPr>
            <p:ph type="title"/>
          </p:nvPr>
        </p:nvSpPr>
        <p:spPr>
          <a:xfrm>
            <a:off x="402082" y="1534900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9" name="Google Shape;139;p27"/>
          <p:cNvSpPr txBox="1"/>
          <p:nvPr>
            <p:ph idx="1" type="subTitle"/>
          </p:nvPr>
        </p:nvSpPr>
        <p:spPr>
          <a:xfrm>
            <a:off x="2263575" y="3063100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b="1"/>
            </a:lvl1pPr>
            <a:lvl2pPr lvl="1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 algn="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 algn="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pic>
        <p:nvPicPr>
          <p:cNvPr descr="vo-surhuisterveen-CMYK.png" id="140" name="Google Shape;140;p27"/>
          <p:cNvPicPr preferRelativeResize="0"/>
          <p:nvPr/>
        </p:nvPicPr>
        <p:blipFill rotWithShape="1">
          <a:blip r:embed="rId2">
            <a:alphaModFix/>
          </a:blip>
          <a:srcRect b="-1030" l="0" r="-12562" t="1030"/>
          <a:stretch/>
        </p:blipFill>
        <p:spPr>
          <a:xfrm>
            <a:off x="457202" y="356152"/>
            <a:ext cx="3028375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8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3" name="Google Shape;143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44" name="Google Shape;144;p28"/>
          <p:cNvSpPr txBox="1"/>
          <p:nvPr/>
        </p:nvSpPr>
        <p:spPr>
          <a:xfrm>
            <a:off x="997075" y="1258425"/>
            <a:ext cx="7266300" cy="335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p28"/>
          <p:cNvSpPr txBox="1"/>
          <p:nvPr/>
        </p:nvSpPr>
        <p:spPr>
          <a:xfrm>
            <a:off x="466625" y="1475075"/>
            <a:ext cx="8165700" cy="307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54627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descr="vo-surhuisterveen-CMYK.png" id="146" name="Google Shape;146;p28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9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49" name="Google Shape;149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0" name="Google Shape;150;p2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3600">
                <a:solidFill>
                  <a:srgbClr val="7030A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1" name="Google Shape;151;p29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0"/>
          <p:cNvSpPr txBox="1"/>
          <p:nvPr>
            <p:ph idx="1" type="body"/>
          </p:nvPr>
        </p:nvSpPr>
        <p:spPr>
          <a:xfrm>
            <a:off x="873725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4" name="Google Shape;154;p30"/>
          <p:cNvSpPr txBox="1"/>
          <p:nvPr>
            <p:ph idx="2" type="body"/>
          </p:nvPr>
        </p:nvSpPr>
        <p:spPr>
          <a:xfrm>
            <a:off x="4832400" y="1152475"/>
            <a:ext cx="3438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04800" lvl="8" marL="4114800" rtl="0"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200"/>
              <a:buFont typeface="Montserrat"/>
              <a:buChar char="■"/>
              <a:defRPr sz="1200"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55" name="Google Shape;155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56" name="Google Shape;156;p3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57" name="Google Shape;157;p30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60" name="Google Shape;160;p31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61" name="Google Shape;161;p31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2"/>
          <p:cNvSpPr txBox="1"/>
          <p:nvPr>
            <p:ph idx="1" type="body"/>
          </p:nvPr>
        </p:nvSpPr>
        <p:spPr>
          <a:xfrm>
            <a:off x="873725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indent="-3302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"/>
              <a:buChar char="○"/>
              <a:defRPr sz="1600"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64" name="Google Shape;164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65" name="Google Shape;165;p32"/>
          <p:cNvSpPr txBox="1"/>
          <p:nvPr>
            <p:ph type="title"/>
          </p:nvPr>
        </p:nvSpPr>
        <p:spPr>
          <a:xfrm>
            <a:off x="873725" y="425150"/>
            <a:ext cx="3837600" cy="807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Montserrat"/>
              <a:buNone/>
              <a:defRPr b="1" sz="24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descr="vo-surhuisterveen-CMYK.png" id="166" name="Google Shape;166;p32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sp>
        <p:nvSpPr>
          <p:cNvPr id="169" name="Google Shape;169;p33"/>
          <p:cNvSpPr txBox="1"/>
          <p:nvPr>
            <p:ph type="title"/>
          </p:nvPr>
        </p:nvSpPr>
        <p:spPr>
          <a:xfrm>
            <a:off x="344350" y="917335"/>
            <a:ext cx="8279700" cy="2976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descr="vo-surhuisterveen-CMYK.png" id="170" name="Google Shape;170;p33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sset 10@4x.png" id="172" name="Google Shape;172;p34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>
            <a:off x="0" y="0"/>
            <a:ext cx="3916707" cy="1312387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  <p:pic>
        <p:nvPicPr>
          <p:cNvPr descr="Asset 10@4x.png" id="174" name="Google Shape;174;p34"/>
          <p:cNvPicPr preferRelativeResize="0"/>
          <p:nvPr/>
        </p:nvPicPr>
        <p:blipFill rotWithShape="1">
          <a:blip r:embed="rId3">
            <a:alphaModFix/>
          </a:blip>
          <a:srcRect b="0" l="60" r="70" t="0"/>
          <a:stretch/>
        </p:blipFill>
        <p:spPr>
          <a:xfrm rot="10800000">
            <a:off x="5227294" y="3861613"/>
            <a:ext cx="3916707" cy="131238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o-surhuisterveen-CMYK.png" id="175" name="Google Shape;175;p34"/>
          <p:cNvPicPr preferRelativeResize="0"/>
          <p:nvPr/>
        </p:nvPicPr>
        <p:blipFill rotWithShape="1">
          <a:blip r:embed="rId4">
            <a:alphaModFix/>
          </a:blip>
          <a:srcRect b="-1030" l="0" r="82900" t="1030"/>
          <a:stretch/>
        </p:blipFill>
        <p:spPr>
          <a:xfrm>
            <a:off x="362467" y="270933"/>
            <a:ext cx="251925" cy="404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eeg">
  <p:cSld name="CUSTOM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vo-surhuisterveen-CMYK.png" id="177" name="Google Shape;177;p35"/>
          <p:cNvPicPr preferRelativeResize="0"/>
          <p:nvPr/>
        </p:nvPicPr>
        <p:blipFill rotWithShape="1">
          <a:blip r:embed="rId2">
            <a:alphaModFix/>
          </a:blip>
          <a:srcRect b="-1030" l="0" r="82900" t="1030"/>
          <a:stretch/>
        </p:blipFill>
        <p:spPr>
          <a:xfrm>
            <a:off x="457202" y="459275"/>
            <a:ext cx="460050" cy="73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el en object" type="obj">
  <p:cSld name="OBJECT"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6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0" name="Google Shape;180;p3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181" name="Google Shape;181;p3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2" name="Google Shape;182;p3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3" name="Google Shape;183;p3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el en tabel" type="tbl">
  <p:cSld name="TABL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/>
          <p:nvPr>
            <p:ph type="title"/>
          </p:nvPr>
        </p:nvSpPr>
        <p:spPr>
          <a:xfrm>
            <a:off x="685800" y="114300"/>
            <a:ext cx="6870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i="0" sz="4100" u="none" cap="none" strike="noStrike">
                <a:solidFill>
                  <a:schemeClr val="dk2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86" name="Google Shape;186;p37"/>
          <p:cNvSpPr txBox="1"/>
          <p:nvPr>
            <p:ph idx="10" type="dt"/>
          </p:nvPr>
        </p:nvSpPr>
        <p:spPr>
          <a:xfrm>
            <a:off x="6727825" y="4806553"/>
            <a:ext cx="1919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87" name="Google Shape;187;p37"/>
          <p:cNvSpPr txBox="1"/>
          <p:nvPr>
            <p:ph idx="11" type="ftr"/>
          </p:nvPr>
        </p:nvSpPr>
        <p:spPr>
          <a:xfrm>
            <a:off x="4379913" y="4806553"/>
            <a:ext cx="2351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/>
        </p:txBody>
      </p:sp>
      <p:sp>
        <p:nvSpPr>
          <p:cNvPr id="188" name="Google Shape;188;p37"/>
          <p:cNvSpPr txBox="1"/>
          <p:nvPr>
            <p:ph idx="12" type="sldNum"/>
          </p:nvPr>
        </p:nvSpPr>
        <p:spPr>
          <a:xfrm>
            <a:off x="8647113" y="4806553"/>
            <a:ext cx="366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theme" Target="../theme/theme3.xml"/><Relationship Id="rId1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sz="2400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sz="1800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sz="2400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61" name="Google Shape;61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sz="1800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2" name="Google Shape;62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5"/>
          <p:cNvSpPr txBox="1"/>
          <p:nvPr>
            <p:ph type="title"/>
          </p:nvPr>
        </p:nvSpPr>
        <p:spPr>
          <a:xfrm>
            <a:off x="1230025" y="3700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5292"/>
              </a:buClr>
              <a:buSzPts val="2400"/>
              <a:buFont typeface="Montserrat"/>
              <a:buNone/>
              <a:defRPr b="1" i="0" sz="2400" u="none" cap="none" strike="noStrike">
                <a:solidFill>
                  <a:srgbClr val="88529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46278"/>
              </a:buClr>
              <a:buSzPts val="1800"/>
              <a:buFont typeface="Montserrat"/>
              <a:buChar char="●"/>
              <a:defRPr b="0" i="0" sz="18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●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546278"/>
              </a:buClr>
              <a:buSzPts val="1400"/>
              <a:buFont typeface="Montserrat"/>
              <a:buChar char="○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546278"/>
              </a:buClr>
              <a:buSzPts val="1400"/>
              <a:buFont typeface="Montserrat"/>
              <a:buChar char="■"/>
              <a:defRPr b="0" i="0" sz="1400" u="none" cap="none" strike="noStrike">
                <a:solidFill>
                  <a:srgbClr val="546278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127" name="Google Shape;12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www.singelland.nl/vo-surhuisterveen" TargetMode="External"/><Relationship Id="rId4" Type="http://schemas.openxmlformats.org/officeDocument/2006/relationships/hyperlink" Target="https://www.singelland.nl/vo-surhuisterveen/downloads" TargetMode="External"/><Relationship Id="rId5" Type="http://schemas.openxmlformats.org/officeDocument/2006/relationships/hyperlink" Target="http://www.vo-surhuisterveen.nl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sites.google.com/s/1BMU5Z6dC_hUToThJb71psJAodnWYX6KR/p/1sE8feKxpoGreZSX7xSZCtkP-uP3mvL9n/edit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hyperlink" Target="mailto:b.miedema@singelland.nl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8"/>
          <p:cNvSpPr txBox="1"/>
          <p:nvPr>
            <p:ph idx="4294967295" type="title"/>
          </p:nvPr>
        </p:nvSpPr>
        <p:spPr>
          <a:xfrm>
            <a:off x="2148230" y="-122907"/>
            <a:ext cx="8279700" cy="10689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 sz="3100">
                <a:solidFill>
                  <a:srgbClr val="7030A0"/>
                </a:solidFill>
              </a:rPr>
              <a:t>Ouderavond klas 3TL</a:t>
            </a:r>
            <a:endParaRPr sz="3100">
              <a:solidFill>
                <a:srgbClr val="7030A0"/>
              </a:solidFill>
            </a:endParaRPr>
          </a:p>
        </p:txBody>
      </p:sp>
      <p:sp>
        <p:nvSpPr>
          <p:cNvPr id="194" name="Google Shape;194;p38"/>
          <p:cNvSpPr txBox="1"/>
          <p:nvPr>
            <p:ph idx="4294967295" type="subTitle"/>
          </p:nvPr>
        </p:nvSpPr>
        <p:spPr>
          <a:xfrm>
            <a:off x="3702467" y="4719165"/>
            <a:ext cx="64182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1828800" rtl="0" algn="ctr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SzPts val="1800"/>
              <a:buNone/>
            </a:pPr>
            <a:r>
              <a:rPr b="1" lang="nl" sz="1900">
                <a:solidFill>
                  <a:srgbClr val="6AA84F"/>
                </a:solidFill>
              </a:rPr>
              <a:t>6 </a:t>
            </a:r>
            <a:r>
              <a:rPr b="1" lang="nl" sz="1900">
                <a:solidFill>
                  <a:srgbClr val="6AA84F"/>
                </a:solidFill>
              </a:rPr>
              <a:t>oktober 2026</a:t>
            </a:r>
            <a:endParaRPr b="1" sz="1900">
              <a:solidFill>
                <a:srgbClr val="6AA84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Even voorstellen</a:t>
            </a:r>
            <a:endParaRPr/>
          </a:p>
        </p:txBody>
      </p:sp>
      <p:sp>
        <p:nvSpPr>
          <p:cNvPr id="200" name="Google Shape;200;p39"/>
          <p:cNvSpPr txBox="1"/>
          <p:nvPr>
            <p:ph idx="1" type="body"/>
          </p:nvPr>
        </p:nvSpPr>
        <p:spPr>
          <a:xfrm>
            <a:off x="902975" y="1171100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3525" lvl="0" marL="36512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Teamleider							R. Snijders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Decaan TL	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			</a:t>
            </a: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B. Miedema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3T1							M. Wijma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Mentor 3T2							R. Achterberg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highlight>
                  <a:srgbClr val="FFFFFF"/>
                </a:highlight>
                <a:latin typeface="Rambla"/>
                <a:ea typeface="Rambla"/>
                <a:cs typeface="Rambla"/>
                <a:sym typeface="Rambla"/>
              </a:rPr>
              <a:t>Leerjaarcoördinator klas 3&amp;4		J. Brouwer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0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Programma van vanavond</a:t>
            </a:r>
            <a:endParaRPr/>
          </a:p>
        </p:txBody>
      </p:sp>
      <p:sp>
        <p:nvSpPr>
          <p:cNvPr id="206" name="Google Shape;206;p40"/>
          <p:cNvSpPr txBox="1"/>
          <p:nvPr>
            <p:ph idx="1" type="body"/>
          </p:nvPr>
        </p:nvSpPr>
        <p:spPr>
          <a:xfrm>
            <a:off x="873725" y="1400500"/>
            <a:ext cx="7540200" cy="350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 2 jaar						(Profiel)vakken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PTD en  PTA						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Na het VMBO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Herkansingsmogelijkheden		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 LOB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Overgang klas 3 naar 4			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LOB activiteiten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367200" lvl="0" marL="19188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				Decanaat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1148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Kennismaking met mentor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55600" lvl="0" marL="44450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55600" lvl="0" marL="4445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Noto Sans Symbols"/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41"/>
          <p:cNvSpPr txBox="1"/>
          <p:nvPr>
            <p:ph idx="1" type="body"/>
          </p:nvPr>
        </p:nvSpPr>
        <p:spPr>
          <a:xfrm>
            <a:off x="873725" y="1152475"/>
            <a:ext cx="8057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3525" lvl="0" marL="365125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Examenperiode duurt 2 jaar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3525" lvl="0" marL="365125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(Schoolexamen) en CE (Centraal Examen)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3525" lvl="0" marL="365125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Eindcijfer = (SE+CE)/2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3525" lvl="0" marL="365125" rtl="0" algn="l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CE en SE tellen dus even zwaar 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3525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52B91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SE en CE: Recht op (25%) extra tijd →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doorgeven aan mentor (deskundigenverklaring nodig)</a:t>
            </a:r>
            <a:endParaRPr b="1"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46939" lvl="0" marL="365125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Noto Sans Symbols"/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" name="Google Shape;212;p41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Examen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42"/>
          <p:cNvSpPr txBox="1"/>
          <p:nvPr>
            <p:ph idx="1" type="body"/>
          </p:nvPr>
        </p:nvSpPr>
        <p:spPr>
          <a:xfrm>
            <a:off x="873725" y="1152475"/>
            <a:ext cx="7540200" cy="384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PTD: 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(Programma toetsing en doorstroming) Dat zijn toetsen die alleen meetellen voor de overgang van klas 3 naar klas 4. Volgend jaar tellen deze cijfers niet meer mee!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Char char="-"/>
            </a:pPr>
            <a:r>
              <a:rPr b="1"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PTA:</a:t>
            </a:r>
            <a:r>
              <a:rPr lang="nl" sz="22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(Programma toetsing en afsluiting) Dat zijn toetsen die meetellen voor de overgang naar klas 4 én meetellen voor het examen. De cijfers worden meegenomen van klas 3 naar klas 4!</a:t>
            </a:r>
            <a:endParaRPr b="1" sz="2300">
              <a:solidFill>
                <a:schemeClr val="dk1"/>
              </a:solidFill>
              <a:highlight>
                <a:srgbClr val="FFFF00"/>
              </a:highlight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</p:txBody>
      </p:sp>
      <p:sp>
        <p:nvSpPr>
          <p:cNvPr id="218" name="Google Shape;218;p4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Twee soorten toetsen: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3"/>
          <p:cNvSpPr txBox="1"/>
          <p:nvPr>
            <p:ph idx="1" type="body"/>
          </p:nvPr>
        </p:nvSpPr>
        <p:spPr>
          <a:xfrm>
            <a:off x="425725" y="1152475"/>
            <a:ext cx="8408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Nederlands, Engels, wiskunde en technologie &amp; toepassing:</a:t>
            </a:r>
            <a:endParaRPr i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3 TL alleen PTD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4 TL start PTA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ambla"/>
              <a:buChar char="●"/>
            </a:pP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Biologie, nask1, nask2, economie, geschiedenis, Duits en beeldende vakken:</a:t>
            </a:r>
            <a:endParaRPr i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klas 3 combinatie van PTA en PTD,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457200" lvl="0" marL="45720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PTA loopt door van klas 3 in 4</a:t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24" name="Google Shape;224;p43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PTD en PTA </a:t>
            </a:r>
            <a:r>
              <a:rPr lang="nl"/>
              <a:t>(1)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4"/>
          <p:cNvSpPr txBox="1"/>
          <p:nvPr>
            <p:ph idx="1" type="body"/>
          </p:nvPr>
        </p:nvSpPr>
        <p:spPr>
          <a:xfrm>
            <a:off x="873725" y="1641300"/>
            <a:ext cx="7540200" cy="292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5689" lvl="0" marL="365125" rtl="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▶"/>
            </a:pPr>
            <a:r>
              <a:rPr lang="nl" sz="2500" u="sng">
                <a:solidFill>
                  <a:schemeClr val="accent5"/>
                </a:solidFill>
                <a:latin typeface="Rambla"/>
                <a:ea typeface="Rambla"/>
                <a:cs typeface="Rambla"/>
                <a:sym typeface="Rambl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VO Surhuisterveen | Singelland</a:t>
            </a:r>
            <a:r>
              <a:rPr lang="nl" sz="2500">
                <a:latin typeface="Rambla"/>
                <a:ea typeface="Rambla"/>
                <a:cs typeface="Rambla"/>
                <a:sym typeface="Rambla"/>
              </a:rPr>
              <a:t> onder </a:t>
            </a:r>
            <a:r>
              <a:rPr lang="nl" sz="2500" u="sng">
                <a:solidFill>
                  <a:schemeClr val="accent5"/>
                </a:solidFill>
                <a:latin typeface="Rambla"/>
                <a:ea typeface="Rambla"/>
                <a:cs typeface="Rambla"/>
                <a:sym typeface="Rambl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Downloads</a:t>
            </a:r>
            <a:r>
              <a:rPr lang="nl" sz="2500">
                <a:latin typeface="Rambla"/>
                <a:ea typeface="Rambla"/>
                <a:cs typeface="Rambla"/>
                <a:sym typeface="Rambla"/>
              </a:rPr>
              <a:t> </a:t>
            </a:r>
            <a:endParaRPr sz="2500" u="sng">
              <a:solidFill>
                <a:schemeClr val="accent5"/>
              </a:solidFill>
              <a:latin typeface="Rambla"/>
              <a:ea typeface="Rambla"/>
              <a:cs typeface="Rambla"/>
              <a:sym typeface="Rambla"/>
              <a:hlinkClick r:id="rId5">
                <a:extLst>
                  <a:ext uri="{A12FA001-AC4F-418D-AE19-62706E023703}">
                    <ahyp:hlinkClr val="tx"/>
                  </a:ext>
                </a:extLst>
              </a:hlinkClick>
            </a:endParaRPr>
          </a:p>
          <a:p>
            <a:pPr indent="-305689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▶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Examenreglement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05689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500"/>
              <a:buFont typeface="Rambla"/>
              <a:buChar char="▶"/>
            </a:pPr>
            <a:r>
              <a:rPr lang="nl" sz="25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Vakken PTA klas 3&amp;4 en PTD klas 3</a:t>
            </a:r>
            <a:endParaRPr sz="25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65125" rtl="0" algn="l">
              <a:lnSpc>
                <a:spcPct val="12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44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highlight>
                  <a:schemeClr val="lt1"/>
                </a:highlight>
              </a:rPr>
              <a:t>PTD en PTA (2)</a:t>
            </a:r>
            <a:endParaRPr>
              <a:highlight>
                <a:schemeClr val="lt1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45"/>
          <p:cNvSpPr txBox="1"/>
          <p:nvPr>
            <p:ph idx="1" type="body"/>
          </p:nvPr>
        </p:nvSpPr>
        <p:spPr>
          <a:xfrm>
            <a:off x="873725" y="1152475"/>
            <a:ext cx="8036400" cy="386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 het PTA of PTD wordt aangegeven welke toetsen herkanst kunnen worden.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Is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een cijfer lager dan een 6,0 dan wordt deze ingehaald onder bepaalde voorwaarden.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De vaksectie stelt de voorwaarden op, een leerling verdient de herkansing als het ware door extra inzet/oefening.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 geval van herkansing geldt het hoogst behaalde cijfer.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36" name="Google Shape;236;p45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Herkansingsmogelijkheden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6"/>
          <p:cNvSpPr txBox="1"/>
          <p:nvPr>
            <p:ph idx="1" type="body"/>
          </p:nvPr>
        </p:nvSpPr>
        <p:spPr>
          <a:xfrm>
            <a:off x="873725" y="1104300"/>
            <a:ext cx="83511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Gemiddelde eindcijfer van klas 3 per vak =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(toetsen PTD + toetsen PTA)       :      totale weging van de toetsen</a:t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ambla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43" name="Google Shape;243;p46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Overgang klas 3 naar 4 (1)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47"/>
          <p:cNvSpPr txBox="1"/>
          <p:nvPr>
            <p:ph idx="1" type="body"/>
          </p:nvPr>
        </p:nvSpPr>
        <p:spPr>
          <a:xfrm>
            <a:off x="1010550" y="1171100"/>
            <a:ext cx="7766100" cy="368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b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Wanneer mag een leerling over naar klas 4: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 minimaal een 5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Maximaal twee 5-en of één 4 +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daarnaast tenminste één 7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Geen vak lager dan een 4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905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Alle praktische opdrachten klas 3 zijn uitgevoerd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8100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24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Schoolexamen-onderdelen zijn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voldoende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of </a:t>
            </a:r>
            <a:r>
              <a:rPr i="1"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goed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38125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Clr>
                <a:srgbClr val="7030A0"/>
              </a:buClr>
              <a:buSzPts val="1800"/>
              <a:buFont typeface="Rambla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4450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8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/>
          </a:p>
        </p:txBody>
      </p:sp>
      <p:sp>
        <p:nvSpPr>
          <p:cNvPr id="250" name="Google Shape;250;p47"/>
          <p:cNvSpPr txBox="1"/>
          <p:nvPr>
            <p:ph type="title"/>
          </p:nvPr>
        </p:nvSpPr>
        <p:spPr>
          <a:xfrm>
            <a:off x="1010550" y="329300"/>
            <a:ext cx="75987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nl"/>
              <a:t>Overgang klas 3 naar 4 (2)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48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Vragen?</a:t>
            </a:r>
            <a:endParaRPr/>
          </a:p>
        </p:txBody>
      </p:sp>
      <p:pic>
        <p:nvPicPr>
          <p:cNvPr id="256" name="Google Shape;256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19450" y="1352325"/>
            <a:ext cx="5307251" cy="3473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9"/>
          <p:cNvSpPr txBox="1"/>
          <p:nvPr>
            <p:ph idx="1" type="body"/>
          </p:nvPr>
        </p:nvSpPr>
        <p:spPr>
          <a:xfrm>
            <a:off x="902975" y="505750"/>
            <a:ext cx="7540200" cy="2660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sz="20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Arial"/>
              <a:buChar char="•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Nederlands 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Arial"/>
              <a:buChar char="•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Engels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Arial"/>
              <a:buChar char="•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Cultureel Kunstzinnige vorming (CKV) 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Arial"/>
              <a:buChar char="•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Lichamelijke opvoeding (LO)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264160" lvl="0" marL="36576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Arial"/>
              <a:buChar char="•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Maatschappijleer 1 (klas 4)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127000" lvl="8" marL="2286000" rtl="0" algn="l">
              <a:lnSpc>
                <a:spcPct val="100000"/>
              </a:lnSpc>
              <a:spcBef>
                <a:spcPts val="350"/>
              </a:spcBef>
              <a:spcAft>
                <a:spcPts val="0"/>
              </a:spcAft>
              <a:buClr>
                <a:schemeClr val="accent3"/>
              </a:buClr>
              <a:buSzPts val="1600"/>
              <a:buFont typeface="Noto Sans Symbols"/>
              <a:buNone/>
            </a:pPr>
            <a:r>
              <a:t/>
            </a:r>
            <a:endParaRPr sz="16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9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Gemeenschappelijke vakken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50"/>
          <p:cNvSpPr txBox="1"/>
          <p:nvPr>
            <p:ph idx="1" type="body"/>
          </p:nvPr>
        </p:nvSpPr>
        <p:spPr>
          <a:xfrm>
            <a:off x="873725" y="1152475"/>
            <a:ext cx="751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3525" lvl="0" marL="3651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3525" lvl="0" marL="3651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68" name="Google Shape;268;p50"/>
          <p:cNvSpPr txBox="1"/>
          <p:nvPr>
            <p:ph type="title"/>
          </p:nvPr>
        </p:nvSpPr>
        <p:spPr>
          <a:xfrm>
            <a:off x="873725" y="57500"/>
            <a:ext cx="7517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VMBO klas 3 profielvakken</a:t>
            </a:r>
            <a:endParaRPr/>
          </a:p>
        </p:txBody>
      </p:sp>
      <p:graphicFrame>
        <p:nvGraphicFramePr>
          <p:cNvPr id="269" name="Google Shape;269;p50"/>
          <p:cNvGraphicFramePr/>
          <p:nvPr/>
        </p:nvGraphicFramePr>
        <p:xfrm>
          <a:off x="952500" y="1235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{0C5A1831-C578-4A83-9295-715D6C2BFF5F}</a:tableStyleId>
              </a:tblPr>
              <a:tblGrid>
                <a:gridCol w="3323225"/>
                <a:gridCol w="3323225"/>
              </a:tblGrid>
              <a:tr h="65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/>
                        <a:t>Profiel</a:t>
                      </a:r>
                      <a:endParaRPr b="1" sz="1600"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/>
                        <a:t>Verplicht</a:t>
                      </a:r>
                      <a:endParaRPr b="1" sz="1600"/>
                    </a:p>
                  </a:txBody>
                  <a:tcPr marT="91425" marB="91425" marR="91425" marL="91425">
                    <a:solidFill>
                      <a:srgbClr val="CCCCCC"/>
                    </a:solidFill>
                  </a:tcPr>
                </a:tc>
              </a:tr>
              <a:tr h="65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Zorg en Welzijn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BI, WI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5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Techniek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WI, NASK1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5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Economie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ECO, WI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65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Landbouw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WI, NASK1/BI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51"/>
          <p:cNvSpPr txBox="1"/>
          <p:nvPr>
            <p:ph idx="1" type="body"/>
          </p:nvPr>
        </p:nvSpPr>
        <p:spPr>
          <a:xfrm>
            <a:off x="873725" y="1152475"/>
            <a:ext cx="7517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63525" lvl="0" marL="365125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63525" lvl="0" marL="365125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75" name="Google Shape;275;p51"/>
          <p:cNvSpPr txBox="1"/>
          <p:nvPr>
            <p:ph type="title"/>
          </p:nvPr>
        </p:nvSpPr>
        <p:spPr>
          <a:xfrm>
            <a:off x="873725" y="57500"/>
            <a:ext cx="7517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VMBO klas 4 profielvakken</a:t>
            </a:r>
            <a:endParaRPr/>
          </a:p>
        </p:txBody>
      </p:sp>
      <p:graphicFrame>
        <p:nvGraphicFramePr>
          <p:cNvPr id="276" name="Google Shape;276;p51"/>
          <p:cNvGraphicFramePr/>
          <p:nvPr/>
        </p:nvGraphicFramePr>
        <p:xfrm>
          <a:off x="952500" y="1649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{0C5A1831-C578-4A83-9295-715D6C2BFF5F}</a:tableStyleId>
              </a:tblPr>
              <a:tblGrid>
                <a:gridCol w="2640950"/>
                <a:gridCol w="2640950"/>
                <a:gridCol w="2640950"/>
              </a:tblGrid>
              <a:tr h="5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/>
                        <a:t>Profiel</a:t>
                      </a:r>
                      <a:endParaRPr b="1" sz="16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/>
                        <a:t>Verplicht</a:t>
                      </a:r>
                      <a:endParaRPr b="1" sz="16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600"/>
                        <a:t>Keuze</a:t>
                      </a:r>
                      <a:endParaRPr b="1" sz="1600"/>
                    </a:p>
                  </a:txBody>
                  <a:tcPr marT="91425" marB="91425" marR="91425" marL="91425">
                    <a:solidFill>
                      <a:srgbClr val="D9D9D9"/>
                    </a:solidFill>
                  </a:tcPr>
                </a:tc>
              </a:tr>
              <a:tr h="5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Zorg en Welzijn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BI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WI, GS, AK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Techniek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WI, NASK1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-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Economie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ECO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WI, DU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287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600"/>
                        <a:t>Landbouw</a:t>
                      </a:r>
                      <a:endParaRPr sz="16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WI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/>
                        <a:t>NASK1, BI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2"/>
          <p:cNvSpPr txBox="1"/>
          <p:nvPr>
            <p:ph idx="1" type="body"/>
          </p:nvPr>
        </p:nvSpPr>
        <p:spPr>
          <a:xfrm>
            <a:off x="873725" y="115247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2" name="Google Shape;282;p52"/>
          <p:cNvSpPr txBox="1"/>
          <p:nvPr>
            <p:ph type="title"/>
          </p:nvPr>
        </p:nvSpPr>
        <p:spPr>
          <a:xfrm>
            <a:off x="873725" y="329300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83" name="Google Shape;283;p52"/>
          <p:cNvGraphicFramePr/>
          <p:nvPr/>
        </p:nvGraphicFramePr>
        <p:xfrm>
          <a:off x="183064" y="4155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{0C5A1831-C578-4A83-9295-715D6C2BFF5F}</a:tableStyleId>
              </a:tblPr>
              <a:tblGrid>
                <a:gridCol w="1831050"/>
                <a:gridCol w="1677000"/>
                <a:gridCol w="1721000"/>
                <a:gridCol w="1721000"/>
                <a:gridCol w="1721000"/>
              </a:tblGrid>
              <a:tr h="4140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Zorg &amp; Welzijn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Economie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Techniek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Landbouw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1444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Gemeenschappelijk deel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Nederlands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Engels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LO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CKV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Gd/lv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Nederlands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Engels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LO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CKV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Gd/lv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Nederlands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Engels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LO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CKV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Gd/lv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Nederlands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Engels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LO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CKV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Gd/lv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7423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Profiel deel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Biologie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Economie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Wiskunde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Nask 1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(natuurkunde)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Wiskunde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7536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Profiel deel keuze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Wiskunde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Geschiedenis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Aardrijkskunde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Wiskunde 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Duits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Nask1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(natuurkunde) </a:t>
                      </a: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Biologie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1926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Vrije deel         </a:t>
                      </a:r>
                      <a:endParaRPr b="1"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nl" sz="1300"/>
                        <a:t>(kies 2-4 vakken)</a:t>
                      </a:r>
                      <a:endParaRPr b="1"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Duits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Nask1 </a:t>
                      </a:r>
                      <a:r>
                        <a:rPr lang="nl" sz="900"/>
                        <a:t>(natuurkunde)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Nask2 </a:t>
                      </a:r>
                      <a:r>
                        <a:rPr lang="nl" sz="900"/>
                        <a:t>(scheikunde)</a:t>
                      </a:r>
                      <a:endParaRPr sz="9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Aardrijkskunde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Geschiedenis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Economie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/>
                        <a:t>Beeldende vorming</a:t>
                      </a:r>
                      <a:endParaRPr sz="13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Technologie en toepassing (T&amp;T)</a:t>
                      </a:r>
                      <a:endParaRPr sz="1300"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Duits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Nask1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(natuurkunde)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Nask2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(scheikunde)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Biologie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Aardrijkskunde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Geschiedenis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Beeldende vorming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Technologie en toepassing (T&amp;T)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Duits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Nask2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(scheikunde)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Biologie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Aardrijkskunde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Geschiedenis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Economie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Beeldende vorming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Technologie en toepassing (T&amp;T)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Duits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Nask1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(natuurkunde)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Nask2 </a:t>
                      </a:r>
                      <a:r>
                        <a:rPr lang="nl" sz="900">
                          <a:solidFill>
                            <a:schemeClr val="dk1"/>
                          </a:solidFill>
                        </a:rPr>
                        <a:t>(scheikunde)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Biologie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Aardrijkskunde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Geschiedenis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Beeldende vorming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nl" sz="1300">
                          <a:solidFill>
                            <a:schemeClr val="dk1"/>
                          </a:solidFill>
                        </a:rPr>
                        <a:t>Technologie en toepassing (T&amp;T)</a:t>
                      </a:r>
                      <a:endParaRPr sz="13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3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>
                <a:latin typeface="Rambla"/>
                <a:ea typeface="Rambla"/>
                <a:cs typeface="Rambla"/>
                <a:sym typeface="Rambla"/>
              </a:rPr>
              <a:t>Na het VMBO</a:t>
            </a:r>
            <a:endParaRPr>
              <a:latin typeface="Rambla"/>
              <a:ea typeface="Rambla"/>
              <a:cs typeface="Rambla"/>
              <a:sym typeface="Rambla"/>
            </a:endParaRPr>
          </a:p>
        </p:txBody>
      </p:sp>
      <p:pic>
        <p:nvPicPr>
          <p:cNvPr id="289" name="Google Shape;289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4800" y="57760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4"/>
          <p:cNvSpPr txBox="1"/>
          <p:nvPr>
            <p:ph idx="1" type="body"/>
          </p:nvPr>
        </p:nvSpPr>
        <p:spPr>
          <a:xfrm>
            <a:off x="873725" y="1449025"/>
            <a:ext cx="7540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 jezelf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 een beroep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Rambla"/>
              <a:buAutoNum type="arabicPeriod"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Oriëntatie</a:t>
            </a: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op het MBO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 sz="23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Leerling houdt zelf zijn/haar opdrachten bij in Classroom</a:t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  <p:sp>
        <p:nvSpPr>
          <p:cNvPr id="295" name="Google Shape;295;p54"/>
          <p:cNvSpPr txBox="1"/>
          <p:nvPr>
            <p:ph type="title"/>
          </p:nvPr>
        </p:nvSpPr>
        <p:spPr>
          <a:xfrm>
            <a:off x="844475" y="310675"/>
            <a:ext cx="75987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PTA LOB → </a:t>
            </a:r>
            <a:r>
              <a:rPr lang="nl" u="sng">
                <a:solidFill>
                  <a:schemeClr val="hlink"/>
                </a:solidFill>
                <a:hlinkClick r:id="rId3"/>
              </a:rPr>
              <a:t>website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5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LOB activiteiten dit jaar</a:t>
            </a:r>
            <a:endParaRPr/>
          </a:p>
        </p:txBody>
      </p:sp>
      <p:sp>
        <p:nvSpPr>
          <p:cNvPr id="301" name="Google Shape;301;p55"/>
          <p:cNvSpPr txBox="1"/>
          <p:nvPr/>
        </p:nvSpPr>
        <p:spPr>
          <a:xfrm>
            <a:off x="1087875" y="1171100"/>
            <a:ext cx="7637400" cy="379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Noto Sans Symbols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LMO-gesprekken (oktober - kerst)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Rambla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Speeddate met 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beroepsbeoefenaars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(16 februari 2027)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Noto Sans Symbols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Doedag MBO</a:t>
            </a: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 (maart 2027)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Noto Sans Symbols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Stage (28 juni - 2 juli 2027) 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Noto Sans Symbols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LOB-gesprek mentor en leerling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480314" lvl="0" marL="457200" rtl="0" algn="l">
              <a:spcBef>
                <a:spcPts val="540"/>
              </a:spcBef>
              <a:spcAft>
                <a:spcPts val="0"/>
              </a:spcAft>
              <a:buClr>
                <a:srgbClr val="7030A0"/>
              </a:buClr>
              <a:buSzPts val="2200"/>
              <a:buFont typeface="Noto Sans Symbols"/>
              <a:buChar char="●"/>
            </a:pPr>
            <a:r>
              <a:rPr lang="nl" sz="24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Open dagen MBO’s in November (zie website)</a:t>
            </a:r>
            <a:endParaRPr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0" rtl="0" algn="l">
              <a:spcBef>
                <a:spcPts val="54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6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Decanaat</a:t>
            </a:r>
            <a:endParaRPr/>
          </a:p>
        </p:txBody>
      </p:sp>
      <p:sp>
        <p:nvSpPr>
          <p:cNvPr id="307" name="Google Shape;307;p56"/>
          <p:cNvSpPr txBox="1"/>
          <p:nvPr/>
        </p:nvSpPr>
        <p:spPr>
          <a:xfrm>
            <a:off x="1192825" y="1171100"/>
            <a:ext cx="6871200" cy="3087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Ouders, mentor en decaan helpen bij kiezen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54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Individuele begeleiding indien nodig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54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Contact: </a:t>
            </a:r>
            <a:r>
              <a:rPr lang="nl" sz="2700" u="sng">
                <a:solidFill>
                  <a:schemeClr val="hlink"/>
                </a:solidFill>
                <a:latin typeface="Rambla"/>
                <a:ea typeface="Rambla"/>
                <a:cs typeface="Rambla"/>
                <a:sym typeface="Rambla"/>
                <a:hlinkClick r:id="rId3"/>
              </a:rPr>
              <a:t>b.miedema@singelland.nl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rtl="0" algn="l">
              <a:spcBef>
                <a:spcPts val="54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of via school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57"/>
          <p:cNvSpPr txBox="1"/>
          <p:nvPr>
            <p:ph type="title"/>
          </p:nvPr>
        </p:nvSpPr>
        <p:spPr>
          <a:xfrm>
            <a:off x="873725" y="329294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Waar gaat u nu naartoe?</a:t>
            </a:r>
            <a:endParaRPr/>
          </a:p>
        </p:txBody>
      </p:sp>
      <p:sp>
        <p:nvSpPr>
          <p:cNvPr id="313" name="Google Shape;313;p57"/>
          <p:cNvSpPr txBox="1"/>
          <p:nvPr/>
        </p:nvSpPr>
        <p:spPr>
          <a:xfrm>
            <a:off x="1192825" y="1171100"/>
            <a:ext cx="6097800" cy="375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Ouders van leerlingen uit 3T1 gaan naar lokaal 4 (mentor M. Wijma)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-342900" lvl="0" marL="342900" rtl="0" algn="l">
              <a:spcBef>
                <a:spcPts val="0"/>
              </a:spcBef>
              <a:spcAft>
                <a:spcPts val="0"/>
              </a:spcAft>
              <a:buClr>
                <a:srgbClr val="674EA7"/>
              </a:buClr>
              <a:buSzPts val="1836"/>
              <a:buFont typeface="Noto Sans Symbols"/>
              <a:buChar char="▶"/>
            </a:pPr>
            <a:r>
              <a:rPr lang="nl" sz="2700">
                <a:solidFill>
                  <a:schemeClr val="dk1"/>
                </a:solidFill>
                <a:latin typeface="Rambla"/>
                <a:ea typeface="Rambla"/>
                <a:cs typeface="Rambla"/>
                <a:sym typeface="Rambla"/>
              </a:rPr>
              <a:t>Ouders van leerlingen uit 3T2 gaan naar lokaal 3 (mentor R. Achterberg)</a:t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  <a:p>
            <a:pPr indent="0" lvl="0" marL="3429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solidFill>
                <a:schemeClr val="dk1"/>
              </a:solidFill>
              <a:latin typeface="Rambla"/>
              <a:ea typeface="Rambla"/>
              <a:cs typeface="Rambla"/>
              <a:sym typeface="Rambl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ngelland Burgum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