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1" r:id="rId5"/>
    <p:sldMasterId id="2147483692" r:id="rId6"/>
    <p:sldMasterId id="2147483693" r:id="rId7"/>
    <p:sldMasterId id="2147483694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</p:sldIdLst>
  <p:sldSz cy="5143500" cx="9144000"/>
  <p:notesSz cx="6858000" cy="9144000"/>
  <p:embeddedFontLst>
    <p:embeddedFont>
      <p:font typeface="Montserrat"/>
      <p:regular r:id="rId30"/>
      <p:bold r:id="rId31"/>
      <p:italic r:id="rId32"/>
      <p:boldItalic r:id="rId33"/>
    </p:embeddedFont>
    <p:embeddedFont>
      <p:font typeface="Rambla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985E8C5-31B1-479F-BF2F-11238D3FA21E}">
  <a:tblStyle styleId="{7985E8C5-31B1-479F-BF2F-11238D3FA2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2A0A820B-236A-468F-8DED-054BA489043B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1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notesMaster" Target="notesMasters/notesMaster1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31" Type="http://schemas.openxmlformats.org/officeDocument/2006/relationships/font" Target="fonts/Montserrat-bold.fntdata"/><Relationship Id="rId30" Type="http://schemas.openxmlformats.org/officeDocument/2006/relationships/font" Target="fonts/Montserrat-regular.fntdata"/><Relationship Id="rId11" Type="http://schemas.openxmlformats.org/officeDocument/2006/relationships/slide" Target="slides/slide2.xml"/><Relationship Id="rId33" Type="http://schemas.openxmlformats.org/officeDocument/2006/relationships/font" Target="fonts/Montserrat-boldItalic.fntdata"/><Relationship Id="rId10" Type="http://schemas.openxmlformats.org/officeDocument/2006/relationships/slide" Target="slides/slide1.xml"/><Relationship Id="rId32" Type="http://schemas.openxmlformats.org/officeDocument/2006/relationships/font" Target="fonts/Montserrat-italic.fntdata"/><Relationship Id="rId13" Type="http://schemas.openxmlformats.org/officeDocument/2006/relationships/slide" Target="slides/slide4.xml"/><Relationship Id="rId35" Type="http://schemas.openxmlformats.org/officeDocument/2006/relationships/font" Target="fonts/Rambla-bold.fntdata"/><Relationship Id="rId12" Type="http://schemas.openxmlformats.org/officeDocument/2006/relationships/slide" Target="slides/slide3.xml"/><Relationship Id="rId34" Type="http://schemas.openxmlformats.org/officeDocument/2006/relationships/font" Target="fonts/Rambla-regular.fntdata"/><Relationship Id="rId15" Type="http://schemas.openxmlformats.org/officeDocument/2006/relationships/slide" Target="slides/slide6.xml"/><Relationship Id="rId37" Type="http://schemas.openxmlformats.org/officeDocument/2006/relationships/font" Target="fonts/Rambla-boldItalic.fntdata"/><Relationship Id="rId14" Type="http://schemas.openxmlformats.org/officeDocument/2006/relationships/slide" Target="slides/slide5.xml"/><Relationship Id="rId36" Type="http://schemas.openxmlformats.org/officeDocument/2006/relationships/font" Target="fonts/Rambla-italic.fntdata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6015be0ecb_1_65:notes"/>
          <p:cNvSpPr/>
          <p:nvPr>
            <p:ph idx="2" type="sldImg"/>
          </p:nvPr>
        </p:nvSpPr>
        <p:spPr>
          <a:xfrm>
            <a:off x="91291" y="685838"/>
            <a:ext cx="6675419" cy="34291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g6015be0ecb_1_65:notes"/>
          <p:cNvSpPr txBox="1"/>
          <p:nvPr>
            <p:ph idx="1" type="body"/>
          </p:nvPr>
        </p:nvSpPr>
        <p:spPr>
          <a:xfrm>
            <a:off x="685801" y="4343400"/>
            <a:ext cx="5486360" cy="411481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85fa39af1b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85fa39af1b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6015be0ecb_1_125:notes"/>
          <p:cNvSpPr/>
          <p:nvPr>
            <p:ph idx="2" type="sldImg"/>
          </p:nvPr>
        </p:nvSpPr>
        <p:spPr>
          <a:xfrm>
            <a:off x="91291" y="685838"/>
            <a:ext cx="6675419" cy="34291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g6015be0ecb_1_125:notes"/>
          <p:cNvSpPr txBox="1"/>
          <p:nvPr>
            <p:ph idx="1" type="body"/>
          </p:nvPr>
        </p:nvSpPr>
        <p:spPr>
          <a:xfrm>
            <a:off x="685801" y="4343400"/>
            <a:ext cx="5486360" cy="411481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eee10923dc_0_0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geee10923dc_0_0:notes"/>
          <p:cNvSpPr txBox="1"/>
          <p:nvPr>
            <p:ph idx="1" type="body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0b0ea9a13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0b0ea9a13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87785fce14_1_0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g387785fce14_1_0:notes"/>
          <p:cNvSpPr txBox="1"/>
          <p:nvPr>
            <p:ph idx="1" type="body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eee10923dc_0_5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geee10923dc_0_5:notes"/>
          <p:cNvSpPr txBox="1"/>
          <p:nvPr>
            <p:ph idx="1" type="body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hae8b72d06b76359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hae8b72d06b76359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87785fce14_1_5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g387785fce14_1_5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7" name="Google Shape;277;g387785fce14_1_5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87785fce14_1_17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g387785fce14_1_17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4" name="Google Shape;284;g387785fce14_1_17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8c1b5d66e4_1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8c1b5d66e4_1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60b784b040_0_25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g60b784b040_0_25:notes"/>
          <p:cNvSpPr txBox="1"/>
          <p:nvPr>
            <p:ph idx="1" type="body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6015be0ecb_1_152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g6015be0ecb_1_152:notes"/>
          <p:cNvSpPr txBox="1"/>
          <p:nvPr>
            <p:ph idx="1" type="body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60b784b040_0_19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g60b784b040_0_19:notes"/>
          <p:cNvSpPr txBox="1"/>
          <p:nvPr>
            <p:ph idx="1" type="body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60b784b040_0_13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g60b784b040_0_13:notes"/>
          <p:cNvSpPr txBox="1"/>
          <p:nvPr>
            <p:ph idx="1" type="body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98cee9c2c9_0_0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g98cee9c2c9_0_0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5" name="Google Shape;325;g98cee9c2c9_0_0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98cee9c2c9_0_7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2" name="Google Shape;332;g98cee9c2c9_0_7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3" name="Google Shape;333;g98cee9c2c9_0_7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98cee9c2c9_0_13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g98cee9c2c9_0_13:notes"/>
          <p:cNvSpPr/>
          <p:nvPr>
            <p:ph idx="2" type="sldImg"/>
          </p:nvPr>
        </p:nvSpPr>
        <p:spPr>
          <a:xfrm>
            <a:off x="91290" y="685837"/>
            <a:ext cx="6675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98cee9c2c9_0_18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5" name="Google Shape;345;g98cee9c2c9_0_18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6" name="Google Shape;346;g98cee9c2c9_0_18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6015be0ecb_1_265:notes"/>
          <p:cNvSpPr/>
          <p:nvPr>
            <p:ph idx="2" type="sldImg"/>
          </p:nvPr>
        </p:nvSpPr>
        <p:spPr>
          <a:xfrm>
            <a:off x="91291" y="685838"/>
            <a:ext cx="6675419" cy="34291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2" name="Google Shape;352;g6015be0ecb_1_265:notes"/>
          <p:cNvSpPr txBox="1"/>
          <p:nvPr>
            <p:ph idx="1" type="body"/>
          </p:nvPr>
        </p:nvSpPr>
        <p:spPr>
          <a:xfrm>
            <a:off x="685801" y="4343406"/>
            <a:ext cx="5486360" cy="41148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3" name="Google Shape;353;g6015be0ecb_1_265:notes"/>
          <p:cNvSpPr txBox="1"/>
          <p:nvPr>
            <p:ph idx="12" type="sldNum"/>
          </p:nvPr>
        </p:nvSpPr>
        <p:spPr>
          <a:xfrm>
            <a:off x="3884614" y="8685223"/>
            <a:ext cx="2971841" cy="457079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 - afbeelding">
  <p:cSld name="TITLE_2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sset 10@4x.png" id="55" name="Google Shape;55;p14"/>
          <p:cNvPicPr preferRelativeResize="0"/>
          <p:nvPr/>
        </p:nvPicPr>
        <p:blipFill rotWithShape="1">
          <a:blip r:embed="rId2">
            <a:alphaModFix/>
          </a:blip>
          <a:srcRect b="0" l="60" r="70" t="0"/>
          <a:stretch/>
        </p:blipFill>
        <p:spPr>
          <a:xfrm>
            <a:off x="0" y="0"/>
            <a:ext cx="5706824" cy="1912218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4"/>
          <p:cNvSpPr/>
          <p:nvPr/>
        </p:nvSpPr>
        <p:spPr>
          <a:xfrm flipH="1">
            <a:off x="-39150" y="2969033"/>
            <a:ext cx="9222300" cy="1777800"/>
          </a:xfrm>
          <a:prstGeom prst="rtTriangle">
            <a:avLst/>
          </a:prstGeom>
          <a:solidFill>
            <a:srgbClr val="8852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983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descr="vo-surhuisterveen-CMYK.png" id="58" name="Google Shape;58;p14"/>
          <p:cNvPicPr preferRelativeResize="0"/>
          <p:nvPr/>
        </p:nvPicPr>
        <p:blipFill rotWithShape="1">
          <a:blip r:embed="rId3">
            <a:alphaModFix/>
          </a:blip>
          <a:srcRect b="-1030" l="0" r="-12562" t="1030"/>
          <a:stretch/>
        </p:blipFill>
        <p:spPr>
          <a:xfrm>
            <a:off x="457202" y="356152"/>
            <a:ext cx="3028375" cy="7386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4"/>
          <p:cNvSpPr txBox="1"/>
          <p:nvPr>
            <p:ph type="title"/>
          </p:nvPr>
        </p:nvSpPr>
        <p:spPr>
          <a:xfrm>
            <a:off x="396830" y="3310168"/>
            <a:ext cx="82797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subTitle"/>
          </p:nvPr>
        </p:nvSpPr>
        <p:spPr>
          <a:xfrm>
            <a:off x="2216350" y="4157891"/>
            <a:ext cx="6418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</a:defRPr>
            </a:lvl1pPr>
            <a:lvl2pPr lvl="1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/>
          <p:nvPr/>
        </p:nvSpPr>
        <p:spPr>
          <a:xfrm>
            <a:off x="0" y="4740845"/>
            <a:ext cx="9144000" cy="792600"/>
          </a:xfrm>
          <a:prstGeom prst="rect">
            <a:avLst/>
          </a:prstGeom>
          <a:solidFill>
            <a:srgbClr val="8852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 - tekst" type="title">
  <p:cSld name="TITL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64" name="Google Shape;64;p15"/>
          <p:cNvSpPr txBox="1"/>
          <p:nvPr>
            <p:ph type="title"/>
          </p:nvPr>
        </p:nvSpPr>
        <p:spPr>
          <a:xfrm>
            <a:off x="402082" y="1534900"/>
            <a:ext cx="82797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" type="subTitle"/>
          </p:nvPr>
        </p:nvSpPr>
        <p:spPr>
          <a:xfrm>
            <a:off x="2263575" y="3063100"/>
            <a:ext cx="6418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/>
            </a:lvl1pPr>
            <a:lvl2pPr lvl="1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vo-surhuisterveen-CMYK.png" id="66" name="Google Shape;66;p15"/>
          <p:cNvPicPr preferRelativeResize="0"/>
          <p:nvPr/>
        </p:nvPicPr>
        <p:blipFill rotWithShape="1">
          <a:blip r:embed="rId2">
            <a:alphaModFix/>
          </a:blip>
          <a:srcRect b="-1030" l="0" r="-12562" t="1030"/>
          <a:stretch/>
        </p:blipFill>
        <p:spPr>
          <a:xfrm>
            <a:off x="457202" y="356152"/>
            <a:ext cx="3028375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70" name="Google Shape;70;p16"/>
          <p:cNvSpPr txBox="1"/>
          <p:nvPr/>
        </p:nvSpPr>
        <p:spPr>
          <a:xfrm>
            <a:off x="997075" y="1258425"/>
            <a:ext cx="7266300" cy="3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4627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" name="Google Shape;71;p16"/>
          <p:cNvSpPr txBox="1"/>
          <p:nvPr/>
        </p:nvSpPr>
        <p:spPr>
          <a:xfrm>
            <a:off x="466625" y="1475075"/>
            <a:ext cx="8165700" cy="30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4627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vo-surhuisterveen-CMYK.png" id="72" name="Google Shape;72;p16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76" name="Google Shape;76;p17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3600">
                <a:solidFill>
                  <a:srgbClr val="7030A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77" name="Google Shape;77;p17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idx="1" type="body"/>
          </p:nvPr>
        </p:nvSpPr>
        <p:spPr>
          <a:xfrm>
            <a:off x="873725" y="1152475"/>
            <a:ext cx="343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0" name="Google Shape;80;p18"/>
          <p:cNvSpPr txBox="1"/>
          <p:nvPr>
            <p:ph idx="2" type="body"/>
          </p:nvPr>
        </p:nvSpPr>
        <p:spPr>
          <a:xfrm>
            <a:off x="4832400" y="1152475"/>
            <a:ext cx="343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200"/>
              <a:buFont typeface="Montserrat"/>
              <a:buChar char="■"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1" name="Google Shape;81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82" name="Google Shape;82;p18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83" name="Google Shape;83;p18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86" name="Google Shape;86;p19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87" name="Google Shape;87;p19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idx="1" type="body"/>
          </p:nvPr>
        </p:nvSpPr>
        <p:spPr>
          <a:xfrm>
            <a:off x="873725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0" name="Google Shape;9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91" name="Google Shape;91;p20"/>
          <p:cNvSpPr txBox="1"/>
          <p:nvPr>
            <p:ph type="title"/>
          </p:nvPr>
        </p:nvSpPr>
        <p:spPr>
          <a:xfrm>
            <a:off x="873725" y="425150"/>
            <a:ext cx="3837600" cy="80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92" name="Google Shape;92;p20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95" name="Google Shape;95;p21"/>
          <p:cNvSpPr txBox="1"/>
          <p:nvPr>
            <p:ph type="title"/>
          </p:nvPr>
        </p:nvSpPr>
        <p:spPr>
          <a:xfrm>
            <a:off x="344350" y="917335"/>
            <a:ext cx="8279700" cy="29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descr="vo-surhuisterveen-CMYK.png" id="96" name="Google Shape;96;p21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sset 10@4x.png" id="98" name="Google Shape;98;p22"/>
          <p:cNvPicPr preferRelativeResize="0"/>
          <p:nvPr/>
        </p:nvPicPr>
        <p:blipFill rotWithShape="1">
          <a:blip r:embed="rId2">
            <a:alphaModFix/>
          </a:blip>
          <a:srcRect b="0" l="60" r="70" t="0"/>
          <a:stretch/>
        </p:blipFill>
        <p:spPr>
          <a:xfrm>
            <a:off x="0" y="0"/>
            <a:ext cx="3916707" cy="131238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descr="Asset 10@4x.png" id="100" name="Google Shape;100;p22"/>
          <p:cNvPicPr preferRelativeResize="0"/>
          <p:nvPr/>
        </p:nvPicPr>
        <p:blipFill rotWithShape="1">
          <a:blip r:embed="rId2">
            <a:alphaModFix/>
          </a:blip>
          <a:srcRect b="0" l="60" r="70" t="0"/>
          <a:stretch/>
        </p:blipFill>
        <p:spPr>
          <a:xfrm rot="10800000">
            <a:off x="5227294" y="3861613"/>
            <a:ext cx="3916707" cy="13123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o-surhuisterveen-CMYK.png" id="101" name="Google Shape;101;p22"/>
          <p:cNvPicPr preferRelativeResize="0"/>
          <p:nvPr/>
        </p:nvPicPr>
        <p:blipFill rotWithShape="1">
          <a:blip r:embed="rId3">
            <a:alphaModFix/>
          </a:blip>
          <a:srcRect b="-1030" l="0" r="82900" t="1030"/>
          <a:stretch/>
        </p:blipFill>
        <p:spPr>
          <a:xfrm>
            <a:off x="362467" y="270933"/>
            <a:ext cx="251925" cy="40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g">
  <p:cSld name="CUSTOM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o-surhuisterveen-CMYK.png" id="103" name="Google Shape;103;p23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el en object" type="obj">
  <p:cSld name="OBJEC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" name="Google Shape;106;p2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107" name="Google Shape;107;p2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2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tabel" type="tbl">
  <p:cSld name="TABLE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5"/>
          <p:cNvSpPr txBox="1"/>
          <p:nvPr>
            <p:ph type="title"/>
          </p:nvPr>
        </p:nvSpPr>
        <p:spPr>
          <a:xfrm>
            <a:off x="685800" y="114300"/>
            <a:ext cx="68706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12" name="Google Shape;112;p25"/>
          <p:cNvSpPr txBox="1"/>
          <p:nvPr>
            <p:ph idx="10" type="dt"/>
          </p:nvPr>
        </p:nvSpPr>
        <p:spPr>
          <a:xfrm>
            <a:off x="6727825" y="4806553"/>
            <a:ext cx="1919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13" name="Google Shape;113;p25"/>
          <p:cNvSpPr txBox="1"/>
          <p:nvPr>
            <p:ph idx="11" type="ftr"/>
          </p:nvPr>
        </p:nvSpPr>
        <p:spPr>
          <a:xfrm>
            <a:off x="4379913" y="4806553"/>
            <a:ext cx="2351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14" name="Google Shape;114;p25"/>
          <p:cNvSpPr txBox="1"/>
          <p:nvPr>
            <p:ph idx="12" type="sldNum"/>
          </p:nvPr>
        </p:nvSpPr>
        <p:spPr>
          <a:xfrm>
            <a:off x="8647113" y="4806553"/>
            <a:ext cx="366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7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21" name="Google Shape;121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22" name="Google Shape;122;p27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123" name="Google Shape;123;p27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 - tekst" type="title">
  <p:cSld name="TITLE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26" name="Google Shape;126;p28"/>
          <p:cNvSpPr txBox="1"/>
          <p:nvPr>
            <p:ph type="title"/>
          </p:nvPr>
        </p:nvSpPr>
        <p:spPr>
          <a:xfrm>
            <a:off x="402082" y="1534900"/>
            <a:ext cx="82797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7" name="Google Shape;127;p28"/>
          <p:cNvSpPr txBox="1"/>
          <p:nvPr>
            <p:ph idx="1" type="subTitle"/>
          </p:nvPr>
        </p:nvSpPr>
        <p:spPr>
          <a:xfrm>
            <a:off x="2263575" y="3063100"/>
            <a:ext cx="6418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/>
            </a:lvl1pPr>
            <a:lvl2pPr lvl="1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vo-surhuisterveen-CMYK.png" id="128" name="Google Shape;128;p28"/>
          <p:cNvPicPr preferRelativeResize="0"/>
          <p:nvPr/>
        </p:nvPicPr>
        <p:blipFill rotWithShape="1">
          <a:blip r:embed="rId2">
            <a:alphaModFix/>
          </a:blip>
          <a:srcRect b="-1030" l="0" r="-12562" t="1030"/>
          <a:stretch/>
        </p:blipFill>
        <p:spPr>
          <a:xfrm>
            <a:off x="457202" y="356152"/>
            <a:ext cx="3028375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 - afbeelding">
  <p:cSld name="TITLE_2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sset 10@4x.png" id="130" name="Google Shape;130;p29"/>
          <p:cNvPicPr preferRelativeResize="0"/>
          <p:nvPr/>
        </p:nvPicPr>
        <p:blipFill rotWithShape="1">
          <a:blip r:embed="rId2">
            <a:alphaModFix/>
          </a:blip>
          <a:srcRect b="0" l="60" r="70" t="0"/>
          <a:stretch/>
        </p:blipFill>
        <p:spPr>
          <a:xfrm>
            <a:off x="0" y="0"/>
            <a:ext cx="5706824" cy="1912218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9"/>
          <p:cNvSpPr/>
          <p:nvPr/>
        </p:nvSpPr>
        <p:spPr>
          <a:xfrm flipH="1">
            <a:off x="-39150" y="2969033"/>
            <a:ext cx="9222300" cy="1777800"/>
          </a:xfrm>
          <a:prstGeom prst="rtTriangle">
            <a:avLst/>
          </a:prstGeom>
          <a:solidFill>
            <a:srgbClr val="8852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9"/>
          <p:cNvSpPr txBox="1"/>
          <p:nvPr>
            <p:ph idx="12" type="sldNum"/>
          </p:nvPr>
        </p:nvSpPr>
        <p:spPr>
          <a:xfrm>
            <a:off x="8472458" y="4983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descr="vo-surhuisterveen-CMYK.png" id="133" name="Google Shape;133;p29"/>
          <p:cNvPicPr preferRelativeResize="0"/>
          <p:nvPr/>
        </p:nvPicPr>
        <p:blipFill rotWithShape="1">
          <a:blip r:embed="rId3">
            <a:alphaModFix/>
          </a:blip>
          <a:srcRect b="-1030" l="0" r="-12562" t="1030"/>
          <a:stretch/>
        </p:blipFill>
        <p:spPr>
          <a:xfrm>
            <a:off x="457202" y="356152"/>
            <a:ext cx="3028375" cy="73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9"/>
          <p:cNvSpPr txBox="1"/>
          <p:nvPr>
            <p:ph type="title"/>
          </p:nvPr>
        </p:nvSpPr>
        <p:spPr>
          <a:xfrm>
            <a:off x="396830" y="3310168"/>
            <a:ext cx="82797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5" name="Google Shape;135;p29"/>
          <p:cNvSpPr txBox="1"/>
          <p:nvPr>
            <p:ph idx="1" type="subTitle"/>
          </p:nvPr>
        </p:nvSpPr>
        <p:spPr>
          <a:xfrm>
            <a:off x="2216350" y="4157891"/>
            <a:ext cx="6418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</a:defRPr>
            </a:lvl1pPr>
            <a:lvl2pPr lvl="1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9"/>
          <p:cNvSpPr/>
          <p:nvPr/>
        </p:nvSpPr>
        <p:spPr>
          <a:xfrm>
            <a:off x="0" y="4740845"/>
            <a:ext cx="9144000" cy="792600"/>
          </a:xfrm>
          <a:prstGeom prst="rect">
            <a:avLst/>
          </a:prstGeom>
          <a:solidFill>
            <a:srgbClr val="8852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0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9" name="Google Shape;139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40" name="Google Shape;140;p30"/>
          <p:cNvSpPr txBox="1"/>
          <p:nvPr/>
        </p:nvSpPr>
        <p:spPr>
          <a:xfrm>
            <a:off x="997075" y="1258425"/>
            <a:ext cx="7266300" cy="3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4627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30"/>
          <p:cNvSpPr txBox="1"/>
          <p:nvPr/>
        </p:nvSpPr>
        <p:spPr>
          <a:xfrm>
            <a:off x="466625" y="1475075"/>
            <a:ext cx="8165700" cy="30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4627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vo-surhuisterveen-CMYK.png" id="142" name="Google Shape;142;p30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1"/>
          <p:cNvSpPr txBox="1"/>
          <p:nvPr>
            <p:ph idx="1" type="body"/>
          </p:nvPr>
        </p:nvSpPr>
        <p:spPr>
          <a:xfrm>
            <a:off x="873725" y="1152475"/>
            <a:ext cx="343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5" name="Google Shape;145;p31"/>
          <p:cNvSpPr txBox="1"/>
          <p:nvPr>
            <p:ph idx="2" type="body"/>
          </p:nvPr>
        </p:nvSpPr>
        <p:spPr>
          <a:xfrm>
            <a:off x="4832400" y="1152475"/>
            <a:ext cx="343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200"/>
              <a:buFont typeface="Montserrat"/>
              <a:buChar char="■"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6" name="Google Shape;146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47" name="Google Shape;147;p31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148" name="Google Shape;148;p31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51" name="Google Shape;151;p32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152" name="Google Shape;152;p32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 txBox="1"/>
          <p:nvPr>
            <p:ph idx="1" type="body"/>
          </p:nvPr>
        </p:nvSpPr>
        <p:spPr>
          <a:xfrm>
            <a:off x="873725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55" name="Google Shape;15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56" name="Google Shape;156;p33"/>
          <p:cNvSpPr txBox="1"/>
          <p:nvPr>
            <p:ph type="title"/>
          </p:nvPr>
        </p:nvSpPr>
        <p:spPr>
          <a:xfrm>
            <a:off x="873725" y="425150"/>
            <a:ext cx="3837600" cy="80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157" name="Google Shape;157;p33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60" name="Google Shape;160;p34"/>
          <p:cNvSpPr txBox="1"/>
          <p:nvPr>
            <p:ph type="title"/>
          </p:nvPr>
        </p:nvSpPr>
        <p:spPr>
          <a:xfrm>
            <a:off x="344350" y="917335"/>
            <a:ext cx="8279700" cy="29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descr="vo-surhuisterveen-CMYK.png" id="161" name="Google Shape;161;p34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sset 10@4x.png" id="163" name="Google Shape;163;p35"/>
          <p:cNvPicPr preferRelativeResize="0"/>
          <p:nvPr/>
        </p:nvPicPr>
        <p:blipFill rotWithShape="1">
          <a:blip r:embed="rId2">
            <a:alphaModFix/>
          </a:blip>
          <a:srcRect b="0" l="60" r="70" t="0"/>
          <a:stretch/>
        </p:blipFill>
        <p:spPr>
          <a:xfrm>
            <a:off x="0" y="0"/>
            <a:ext cx="3916707" cy="1312387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descr="Asset 10@4x.png" id="165" name="Google Shape;165;p35"/>
          <p:cNvPicPr preferRelativeResize="0"/>
          <p:nvPr/>
        </p:nvPicPr>
        <p:blipFill rotWithShape="1">
          <a:blip r:embed="rId2">
            <a:alphaModFix/>
          </a:blip>
          <a:srcRect b="0" l="60" r="70" t="0"/>
          <a:stretch/>
        </p:blipFill>
        <p:spPr>
          <a:xfrm rot="10800000">
            <a:off x="5227294" y="3861613"/>
            <a:ext cx="3916707" cy="13123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o-surhuisterveen-CMYK.png" id="166" name="Google Shape;166;p35"/>
          <p:cNvPicPr preferRelativeResize="0"/>
          <p:nvPr/>
        </p:nvPicPr>
        <p:blipFill rotWithShape="1">
          <a:blip r:embed="rId3">
            <a:alphaModFix/>
          </a:blip>
          <a:srcRect b="-1030" l="0" r="82900" t="1030"/>
          <a:stretch/>
        </p:blipFill>
        <p:spPr>
          <a:xfrm>
            <a:off x="362467" y="270933"/>
            <a:ext cx="251925" cy="40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g">
  <p:cSld name="CUSTOM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o-surhuisterveen-CMYK.png" id="168" name="Google Shape;168;p36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 - tekst" type="title">
  <p:cSld name="TITLE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75" name="Google Shape;175;p38"/>
          <p:cNvSpPr txBox="1"/>
          <p:nvPr>
            <p:ph type="title"/>
          </p:nvPr>
        </p:nvSpPr>
        <p:spPr>
          <a:xfrm>
            <a:off x="402082" y="1534900"/>
            <a:ext cx="8279700" cy="10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76" name="Google Shape;176;p38"/>
          <p:cNvSpPr txBox="1"/>
          <p:nvPr>
            <p:ph idx="1" type="subTitle"/>
          </p:nvPr>
        </p:nvSpPr>
        <p:spPr>
          <a:xfrm>
            <a:off x="2263575" y="3063100"/>
            <a:ext cx="6418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algn="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pic>
        <p:nvPicPr>
          <p:cNvPr descr="vo-surhuisterveen-CMYK.png" id="177" name="Google Shape;177;p38"/>
          <p:cNvPicPr preferRelativeResize="0"/>
          <p:nvPr/>
        </p:nvPicPr>
        <p:blipFill rotWithShape="1">
          <a:blip r:embed="rId2">
            <a:alphaModFix/>
          </a:blip>
          <a:srcRect b="-1030" l="0" r="-12562" t="1030"/>
          <a:stretch/>
        </p:blipFill>
        <p:spPr>
          <a:xfrm>
            <a:off x="457202" y="356152"/>
            <a:ext cx="3028375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 - afbeelding">
  <p:cSld name="TITLE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sset 10@4x.png" id="179" name="Google Shape;179;p39"/>
          <p:cNvPicPr preferRelativeResize="0"/>
          <p:nvPr/>
        </p:nvPicPr>
        <p:blipFill rotWithShape="1">
          <a:blip r:embed="rId3">
            <a:alphaModFix/>
          </a:blip>
          <a:srcRect b="0" l="60" r="70" t="0"/>
          <a:stretch/>
        </p:blipFill>
        <p:spPr>
          <a:xfrm>
            <a:off x="0" y="0"/>
            <a:ext cx="7609100" cy="254962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9"/>
          <p:cNvSpPr/>
          <p:nvPr/>
        </p:nvSpPr>
        <p:spPr>
          <a:xfrm flipH="1">
            <a:off x="-39150" y="2969033"/>
            <a:ext cx="9222300" cy="1777800"/>
          </a:xfrm>
          <a:prstGeom prst="rtTriangle">
            <a:avLst/>
          </a:prstGeom>
          <a:solidFill>
            <a:srgbClr val="8852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9"/>
          <p:cNvSpPr txBox="1"/>
          <p:nvPr>
            <p:ph idx="12" type="sldNum"/>
          </p:nvPr>
        </p:nvSpPr>
        <p:spPr>
          <a:xfrm>
            <a:off x="8472458" y="498376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descr="vo-surhuisterveen-CMYK.png" id="182" name="Google Shape;182;p39"/>
          <p:cNvPicPr preferRelativeResize="0"/>
          <p:nvPr/>
        </p:nvPicPr>
        <p:blipFill rotWithShape="1">
          <a:blip r:embed="rId4">
            <a:alphaModFix/>
          </a:blip>
          <a:srcRect b="-1030" l="0" r="-12562" t="1030"/>
          <a:stretch/>
        </p:blipFill>
        <p:spPr>
          <a:xfrm>
            <a:off x="457202" y="356152"/>
            <a:ext cx="3028375" cy="73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9"/>
          <p:cNvSpPr txBox="1"/>
          <p:nvPr>
            <p:ph type="title"/>
          </p:nvPr>
        </p:nvSpPr>
        <p:spPr>
          <a:xfrm>
            <a:off x="396830" y="3310168"/>
            <a:ext cx="8279700" cy="106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4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84" name="Google Shape;184;p39"/>
          <p:cNvSpPr txBox="1"/>
          <p:nvPr>
            <p:ph idx="1" type="subTitle"/>
          </p:nvPr>
        </p:nvSpPr>
        <p:spPr>
          <a:xfrm>
            <a:off x="2216350" y="4157891"/>
            <a:ext cx="6418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1pPr>
            <a:lvl2pPr lvl="1" algn="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85" name="Google Shape;185;p39"/>
          <p:cNvSpPr/>
          <p:nvPr/>
        </p:nvSpPr>
        <p:spPr>
          <a:xfrm>
            <a:off x="0" y="4740845"/>
            <a:ext cx="9144000" cy="792600"/>
          </a:xfrm>
          <a:prstGeom prst="rect">
            <a:avLst/>
          </a:prstGeom>
          <a:solidFill>
            <a:srgbClr val="8852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0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8" name="Google Shape;188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89" name="Google Shape;189;p40"/>
          <p:cNvSpPr txBox="1"/>
          <p:nvPr/>
        </p:nvSpPr>
        <p:spPr>
          <a:xfrm>
            <a:off x="997075" y="1258425"/>
            <a:ext cx="7266300" cy="3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4627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40"/>
          <p:cNvSpPr txBox="1"/>
          <p:nvPr/>
        </p:nvSpPr>
        <p:spPr>
          <a:xfrm>
            <a:off x="466625" y="1475075"/>
            <a:ext cx="8165700" cy="30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4627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vo-surhuisterveen-CMYK.png" id="191" name="Google Shape;191;p40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1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94" name="Google Shape;194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95" name="Google Shape;195;p41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196" name="Google Shape;196;p41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2"/>
          <p:cNvSpPr txBox="1"/>
          <p:nvPr>
            <p:ph idx="1" type="body"/>
          </p:nvPr>
        </p:nvSpPr>
        <p:spPr>
          <a:xfrm>
            <a:off x="873725" y="1152475"/>
            <a:ext cx="343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99" name="Google Shape;199;p42"/>
          <p:cNvSpPr txBox="1"/>
          <p:nvPr>
            <p:ph idx="2" type="body"/>
          </p:nvPr>
        </p:nvSpPr>
        <p:spPr>
          <a:xfrm>
            <a:off x="4832400" y="1152475"/>
            <a:ext cx="343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04800" lvl="8" marL="4114800">
              <a:spcBef>
                <a:spcPts val="0"/>
              </a:spcBef>
              <a:spcAft>
                <a:spcPts val="1600"/>
              </a:spcAft>
              <a:buSzPts val="1200"/>
              <a:buFont typeface="Montserrat"/>
              <a:buChar char="■"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00" name="Google Shape;200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201" name="Google Shape;201;p42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202" name="Google Shape;202;p42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205" name="Google Shape;205;p43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206" name="Google Shape;206;p43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4"/>
          <p:cNvSpPr txBox="1"/>
          <p:nvPr>
            <p:ph idx="1" type="body"/>
          </p:nvPr>
        </p:nvSpPr>
        <p:spPr>
          <a:xfrm>
            <a:off x="873725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09" name="Google Shape;209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210" name="Google Shape;210;p44"/>
          <p:cNvSpPr txBox="1"/>
          <p:nvPr>
            <p:ph type="title"/>
          </p:nvPr>
        </p:nvSpPr>
        <p:spPr>
          <a:xfrm>
            <a:off x="873725" y="425150"/>
            <a:ext cx="3837600" cy="80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211" name="Google Shape;211;p44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214" name="Google Shape;214;p45"/>
          <p:cNvSpPr txBox="1"/>
          <p:nvPr>
            <p:ph type="title"/>
          </p:nvPr>
        </p:nvSpPr>
        <p:spPr>
          <a:xfrm>
            <a:off x="344350" y="917335"/>
            <a:ext cx="8279700" cy="29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pic>
        <p:nvPicPr>
          <p:cNvPr descr="vo-surhuisterveen-CMYK.png" id="215" name="Google Shape;215;p45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sset 10@4x.png" id="217" name="Google Shape;217;p46"/>
          <p:cNvPicPr preferRelativeResize="0"/>
          <p:nvPr/>
        </p:nvPicPr>
        <p:blipFill rotWithShape="1">
          <a:blip r:embed="rId3">
            <a:alphaModFix/>
          </a:blip>
          <a:srcRect b="0" l="60" r="70" t="0"/>
          <a:stretch/>
        </p:blipFill>
        <p:spPr>
          <a:xfrm>
            <a:off x="0" y="0"/>
            <a:ext cx="5222276" cy="174985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descr="Asset 10@4x.png" id="219" name="Google Shape;219;p46"/>
          <p:cNvPicPr preferRelativeResize="0"/>
          <p:nvPr/>
        </p:nvPicPr>
        <p:blipFill rotWithShape="1">
          <a:blip r:embed="rId3">
            <a:alphaModFix/>
          </a:blip>
          <a:srcRect b="0" l="60" r="70" t="0"/>
          <a:stretch/>
        </p:blipFill>
        <p:spPr>
          <a:xfrm rot="10800000">
            <a:off x="3921725" y="3424150"/>
            <a:ext cx="5222276" cy="1749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o-surhuisterveen-CMYK.png" id="220" name="Google Shape;220;p46"/>
          <p:cNvPicPr preferRelativeResize="0"/>
          <p:nvPr/>
        </p:nvPicPr>
        <p:blipFill rotWithShape="1">
          <a:blip r:embed="rId4">
            <a:alphaModFix/>
          </a:blip>
          <a:srcRect b="-1030" l="0" r="82900" t="1030"/>
          <a:stretch/>
        </p:blipFill>
        <p:spPr>
          <a:xfrm>
            <a:off x="362467" y="270933"/>
            <a:ext cx="251925" cy="40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g">
  <p:cSld name="CUSTOM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o-surhuisterveen-CMYK.png" id="222" name="Google Shape;222;p47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1230025" y="370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292"/>
              </a:buClr>
              <a:buSzPts val="2400"/>
              <a:buFont typeface="Montserrat"/>
              <a:buNone/>
              <a:defRPr b="1" i="0" sz="2400" u="none" cap="none" strike="noStrike">
                <a:solidFill>
                  <a:srgbClr val="88529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Char char="●"/>
              <a:defRPr b="0" i="0" sz="18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46278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 txBox="1"/>
          <p:nvPr>
            <p:ph type="title"/>
          </p:nvPr>
        </p:nvSpPr>
        <p:spPr>
          <a:xfrm>
            <a:off x="1230025" y="370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292"/>
              </a:buClr>
              <a:buSzPts val="2400"/>
              <a:buFont typeface="Montserrat"/>
              <a:buNone/>
              <a:defRPr b="1" i="0" sz="2400" u="none" cap="none" strike="noStrike">
                <a:solidFill>
                  <a:srgbClr val="88529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Char char="●"/>
              <a:defRPr b="0" i="0" sz="18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46278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18" name="Google Shape;11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7"/>
          <p:cNvSpPr txBox="1"/>
          <p:nvPr>
            <p:ph type="title"/>
          </p:nvPr>
        </p:nvSpPr>
        <p:spPr>
          <a:xfrm>
            <a:off x="1230025" y="370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885292"/>
              </a:buClr>
              <a:buSzPts val="2400"/>
              <a:buFont typeface="Montserrat"/>
              <a:buNone/>
              <a:defRPr b="1" sz="2400">
                <a:solidFill>
                  <a:srgbClr val="88529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1" name="Google Shape;171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Char char="●"/>
              <a:defRPr sz="1800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■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●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■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●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46278"/>
              </a:buClr>
              <a:buSzPts val="1400"/>
              <a:buFont typeface="Montserrat"/>
              <a:buChar char="■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72" name="Google Shape;172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singelland.nl/vo-surhuisterveen" TargetMode="External"/><Relationship Id="rId4" Type="http://schemas.openxmlformats.org/officeDocument/2006/relationships/hyperlink" Target="https://www.singelland.nl/vo-surhuisterveen/downloads" TargetMode="External"/><Relationship Id="rId5" Type="http://schemas.openxmlformats.org/officeDocument/2006/relationships/hyperlink" Target="http://www.vo-surhuisterveen.nl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sites.google.com/singelland.nl/decanaatvo-shv/home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www.singelland.nl/vo-surhuisterveen/downloads" TargetMode="External"/><Relationship Id="rId4" Type="http://schemas.openxmlformats.org/officeDocument/2006/relationships/hyperlink" Target="mailto:h.blom@singelland.nl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8"/>
          <p:cNvSpPr txBox="1"/>
          <p:nvPr>
            <p:ph type="title"/>
          </p:nvPr>
        </p:nvSpPr>
        <p:spPr>
          <a:xfrm>
            <a:off x="396830" y="3310168"/>
            <a:ext cx="82797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 sz="3100">
                <a:solidFill>
                  <a:srgbClr val="FF0000"/>
                </a:solidFill>
              </a:rPr>
              <a:t>Ouderavond klas 3BK</a:t>
            </a:r>
            <a:endParaRPr sz="3100">
              <a:solidFill>
                <a:srgbClr val="FF0000"/>
              </a:solidFill>
            </a:endParaRPr>
          </a:p>
        </p:txBody>
      </p:sp>
      <p:sp>
        <p:nvSpPr>
          <p:cNvPr id="228" name="Google Shape;228;p48"/>
          <p:cNvSpPr txBox="1"/>
          <p:nvPr>
            <p:ph idx="1" type="subTitle"/>
          </p:nvPr>
        </p:nvSpPr>
        <p:spPr>
          <a:xfrm>
            <a:off x="2216350" y="4157891"/>
            <a:ext cx="6418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</p:txBody>
      </p:sp>
      <p:pic>
        <p:nvPicPr>
          <p:cNvPr id="229" name="Google Shape;22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2125" y="845900"/>
            <a:ext cx="7776974" cy="363085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48"/>
          <p:cNvSpPr txBox="1"/>
          <p:nvPr>
            <p:ph type="title"/>
          </p:nvPr>
        </p:nvSpPr>
        <p:spPr>
          <a:xfrm>
            <a:off x="2346005" y="-430257"/>
            <a:ext cx="82797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 sz="3000">
                <a:solidFill>
                  <a:srgbClr val="6AA84F"/>
                </a:solidFill>
              </a:rPr>
              <a:t>Ouderavond klas 3BK</a:t>
            </a:r>
            <a:endParaRPr sz="3000">
              <a:solidFill>
                <a:srgbClr val="6AA84F"/>
              </a:solidFill>
            </a:endParaRPr>
          </a:p>
        </p:txBody>
      </p:sp>
      <p:sp>
        <p:nvSpPr>
          <p:cNvPr id="231" name="Google Shape;231;p48"/>
          <p:cNvSpPr txBox="1"/>
          <p:nvPr/>
        </p:nvSpPr>
        <p:spPr>
          <a:xfrm>
            <a:off x="5940575" y="4666500"/>
            <a:ext cx="3000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nl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b="1" lang="nl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oktober 2026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9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Even voorstellen</a:t>
            </a:r>
            <a:endParaRPr/>
          </a:p>
        </p:txBody>
      </p:sp>
      <p:sp>
        <p:nvSpPr>
          <p:cNvPr id="237" name="Google Shape;237;p49"/>
          <p:cNvSpPr txBox="1"/>
          <p:nvPr>
            <p:ph idx="1" type="body"/>
          </p:nvPr>
        </p:nvSpPr>
        <p:spPr>
          <a:xfrm>
            <a:off x="229675" y="1171100"/>
            <a:ext cx="8779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6352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highlight>
                  <a:srgbClr val="FFFFFF"/>
                </a:highlight>
                <a:latin typeface="Rambla"/>
                <a:ea typeface="Rambla"/>
                <a:cs typeface="Rambla"/>
                <a:sym typeface="Rambla"/>
              </a:rPr>
              <a:t>Leerjaarcoördinator klas 3&amp;4		Jorn Brouwer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Decaan BK							Inge Postmus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Teamleider							Reineke Snijders</a:t>
            </a:r>
            <a:endParaRPr sz="2700">
              <a:solidFill>
                <a:schemeClr val="dk1"/>
              </a:solidFill>
              <a:highlight>
                <a:srgbClr val="FFFFFF"/>
              </a:highlight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Mentor </a:t>
            </a: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3BK M&amp;T 					Kris Jansen / Luco Wiltink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Mentor 3BK BWI				 		Jan Bosma / 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92075" lvl="0" marL="4937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Okko Jan Kerkstra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Mentor 3BK D&amp;P				 		Jorn Brouwer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Mentor 3BK Z&amp;W			 		Ilona Land	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50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Programma van vanavond</a:t>
            </a:r>
            <a:endParaRPr/>
          </a:p>
        </p:txBody>
      </p:sp>
      <p:sp>
        <p:nvSpPr>
          <p:cNvPr id="243" name="Google Shape;243;p50"/>
          <p:cNvSpPr txBox="1"/>
          <p:nvPr>
            <p:ph idx="1" type="body"/>
          </p:nvPr>
        </p:nvSpPr>
        <p:spPr>
          <a:xfrm>
            <a:off x="873725" y="1400500"/>
            <a:ext cx="8115000" cy="3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Examen 2 jaar					VMBO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556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PTD en  PTA						Keuzes dit jaar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55600" lvl="0" marL="4445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Herkansingsmogelijkheden		Na het VMBO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55600" lvl="0" marL="4445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Overgang klas 3 naar 4			LOB activiteiten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900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Slaag-/zakregeling				Decanaat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55600" lvl="0" marL="4445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1148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Kennismaking met mentor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55600" lvl="0" marL="4445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44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51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Examen</a:t>
            </a:r>
            <a:endParaRPr/>
          </a:p>
        </p:txBody>
      </p:sp>
      <p:sp>
        <p:nvSpPr>
          <p:cNvPr id="249" name="Google Shape;249;p51"/>
          <p:cNvSpPr txBox="1"/>
          <p:nvPr>
            <p:ph idx="1" type="body"/>
          </p:nvPr>
        </p:nvSpPr>
        <p:spPr>
          <a:xfrm>
            <a:off x="902975" y="926300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365125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•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Examenperiode 2 jaar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1150" lvl="0" marL="365125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•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SE (Schoolexamen) en CE (Centraal Examen)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1150" lvl="0" marL="365125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•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Eindcijfer = (SE+CE)/2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1150" lvl="0" marL="365125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•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SE en CE tellen dus even zwaar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1150" lvl="0" marL="365125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•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SE en CE: Recht op (25%) extra tijd →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360001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doorgeven aan mentor (deskundigenverklaring nodi</a:t>
            </a: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g)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2"/>
          <p:cNvSpPr txBox="1"/>
          <p:nvPr>
            <p:ph idx="1" type="body"/>
          </p:nvPr>
        </p:nvSpPr>
        <p:spPr>
          <a:xfrm>
            <a:off x="873725" y="1152475"/>
            <a:ext cx="7540200" cy="3696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-"/>
            </a:pPr>
            <a:r>
              <a:rPr b="1"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PTD: </a:t>
            </a: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(Programma toetsing en doorstroming) Dat zijn toetsen die alleen meetellen voor de overgang van klas 3 naar klas 4. Volgend jaar tellen deze cijfers niet meer mee!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-"/>
            </a:pPr>
            <a:r>
              <a:rPr b="1"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PTA:</a:t>
            </a: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(Programma toetsing en afsluiting) Dat zijn toetsen die meetellen voor de overgang naar klas 4 én meetellen voor het schoolexamen. De cijfers worden meegenomen van klas 3 naar klas 4!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55" name="Google Shape;255;p52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Twee soorten toetsen: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53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PTD en PTA </a:t>
            </a:r>
            <a:r>
              <a:rPr lang="nl">
                <a:highlight>
                  <a:schemeClr val="lt1"/>
                </a:highlight>
              </a:rPr>
              <a:t>(1)</a:t>
            </a:r>
            <a:endParaRPr/>
          </a:p>
        </p:txBody>
      </p:sp>
      <p:sp>
        <p:nvSpPr>
          <p:cNvPr id="261" name="Google Shape;261;p53"/>
          <p:cNvSpPr txBox="1"/>
          <p:nvPr>
            <p:ph idx="1" type="body"/>
          </p:nvPr>
        </p:nvSpPr>
        <p:spPr>
          <a:xfrm>
            <a:off x="902975" y="1130800"/>
            <a:ext cx="7970100" cy="37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6144" lvl="0" marL="4445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●"/>
            </a:pPr>
            <a:r>
              <a:rPr i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Nederlands, Engels en wiskunde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: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4572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klas 3 alleen PTD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4572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klas 4 start PTA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6144" lvl="0" marL="4445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●"/>
            </a:pPr>
            <a:r>
              <a:rPr i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Nask1 en biologie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: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4572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klas 3 combinatie van PTD en PTA,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4572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klas 4 alleen PTA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6144" lvl="0" marL="4445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●"/>
            </a:pPr>
            <a:r>
              <a:rPr i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De praktijkvakken: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4572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alleen 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PTA in klas 3 en 4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54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PTD en PTA </a:t>
            </a:r>
            <a:r>
              <a:rPr lang="nl">
                <a:highlight>
                  <a:schemeClr val="lt1"/>
                </a:highlight>
              </a:rPr>
              <a:t>(2)</a:t>
            </a:r>
            <a:endParaRPr/>
          </a:p>
        </p:txBody>
      </p:sp>
      <p:sp>
        <p:nvSpPr>
          <p:cNvPr id="267" name="Google Shape;267;p54"/>
          <p:cNvSpPr txBox="1"/>
          <p:nvPr>
            <p:ph idx="1" type="body"/>
          </p:nvPr>
        </p:nvSpPr>
        <p:spPr>
          <a:xfrm>
            <a:off x="902975" y="926300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92494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500"/>
              <a:buFont typeface="Rambla"/>
              <a:buChar char="●"/>
            </a:pPr>
            <a:r>
              <a:rPr lang="nl" sz="2500" u="sng">
                <a:solidFill>
                  <a:schemeClr val="hlink"/>
                </a:solidFill>
                <a:latin typeface="Rambla"/>
                <a:ea typeface="Rambla"/>
                <a:cs typeface="Rambla"/>
                <a:sym typeface="Rambla"/>
                <a:hlinkClick r:id="rId3"/>
              </a:rPr>
              <a:t>VO Surhuisterveen | Singelland</a:t>
            </a:r>
            <a:r>
              <a:rPr lang="nl" sz="2500">
                <a:latin typeface="Rambla"/>
                <a:ea typeface="Rambla"/>
                <a:cs typeface="Rambla"/>
                <a:sym typeface="Rambla"/>
              </a:rPr>
              <a:t> onder </a:t>
            </a:r>
            <a:r>
              <a:rPr lang="nl" sz="2500" u="sng">
                <a:solidFill>
                  <a:schemeClr val="hlink"/>
                </a:solidFill>
                <a:latin typeface="Rambla"/>
                <a:ea typeface="Rambla"/>
                <a:cs typeface="Rambla"/>
                <a:sym typeface="Rambla"/>
                <a:hlinkClick r:id="rId4"/>
              </a:rPr>
              <a:t>Downloads</a:t>
            </a:r>
            <a:r>
              <a:rPr lang="nl" sz="2500">
                <a:latin typeface="Rambla"/>
                <a:ea typeface="Rambla"/>
                <a:cs typeface="Rambla"/>
                <a:sym typeface="Rambla"/>
              </a:rPr>
              <a:t> </a:t>
            </a:r>
            <a:endParaRPr sz="2500" u="sng">
              <a:solidFill>
                <a:schemeClr val="hlink"/>
              </a:solidFill>
              <a:latin typeface="Rambla"/>
              <a:ea typeface="Rambla"/>
              <a:cs typeface="Rambla"/>
              <a:sym typeface="Rambla"/>
              <a:hlinkClick r:id="rId5"/>
            </a:endParaRPr>
          </a:p>
          <a:p>
            <a:pPr indent="-392494" lvl="0" marL="4445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500"/>
              <a:buFont typeface="Rambla"/>
              <a:buChar char="●"/>
            </a:pPr>
            <a:r>
              <a:rPr lang="nl" sz="25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Examenreglement</a:t>
            </a:r>
            <a:endParaRPr sz="25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92494" lvl="0" marL="4445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500"/>
              <a:buFont typeface="Rambla"/>
              <a:buChar char="●"/>
            </a:pPr>
            <a:r>
              <a:rPr lang="nl" sz="25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PTD klas 3</a:t>
            </a:r>
            <a:endParaRPr sz="25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92494" lvl="0" marL="4445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500"/>
              <a:buFont typeface="Rambla"/>
              <a:buChar char="●"/>
            </a:pPr>
            <a:r>
              <a:rPr lang="nl" sz="25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PTA klas 3&amp;4</a:t>
            </a:r>
            <a:endParaRPr sz="25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5"/>
          <p:cNvSpPr txBox="1"/>
          <p:nvPr>
            <p:ph idx="1" type="body"/>
          </p:nvPr>
        </p:nvSpPr>
        <p:spPr>
          <a:xfrm>
            <a:off x="873725" y="1152475"/>
            <a:ext cx="7896000" cy="376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 het PTD of PTA wordt aangegeven welke toetsen herkanst kunnen worden.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Is een cijfer lager dan een 6,0 dan wordt deze ingehaald onder bepaalde voorwaarden. 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De vaksectie stelt de voorwaarden op, een leerling verdient de herkansing als het ware door extra inzet/oefening.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 geval van herkansing geldt het hoogst behaalde cijfer.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73" name="Google Shape;273;p55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Herkansingsmogelijkheden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6"/>
          <p:cNvSpPr txBox="1"/>
          <p:nvPr>
            <p:ph idx="1" type="body"/>
          </p:nvPr>
        </p:nvSpPr>
        <p:spPr>
          <a:xfrm>
            <a:off x="873725" y="1104300"/>
            <a:ext cx="83511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Gemiddelde eindcijfer van klas 3 per vak =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(toetsen PTD + toetsen PTA)     :     totale weging van de toetsen</a:t>
            </a:r>
            <a:endParaRPr b="1"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381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381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Rambla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80" name="Google Shape;280;p56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Overgang klas 3 naar 4 (1)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7"/>
          <p:cNvSpPr txBox="1"/>
          <p:nvPr>
            <p:ph idx="1" type="body"/>
          </p:nvPr>
        </p:nvSpPr>
        <p:spPr>
          <a:xfrm>
            <a:off x="645625" y="1331425"/>
            <a:ext cx="8130900" cy="35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Wanneer mag e</a:t>
            </a:r>
            <a:r>
              <a:rPr b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en leerling over naar klas 4: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905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Nederlands minimaal een 5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aximaal twee 5-en of één 4 +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daarnaast tenminste één 7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905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Geen vak lager dan een 4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905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Alle praktische opdrachten klas 3 zijn uitgevoerd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Schoolexamen-onderdelen zijn </a:t>
            </a:r>
            <a:r>
              <a:rPr i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voldoende 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of </a:t>
            </a:r>
            <a:r>
              <a:rPr i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goed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381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381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Rambla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87" name="Google Shape;287;p57"/>
          <p:cNvSpPr txBox="1"/>
          <p:nvPr>
            <p:ph type="title"/>
          </p:nvPr>
        </p:nvSpPr>
        <p:spPr>
          <a:xfrm>
            <a:off x="1010550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Overgang klas 3 naar 4 (2)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8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Vragen?</a:t>
            </a:r>
            <a:endParaRPr/>
          </a:p>
        </p:txBody>
      </p:sp>
      <p:pic>
        <p:nvPicPr>
          <p:cNvPr id="293" name="Google Shape;29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9450" y="1352325"/>
            <a:ext cx="5307251" cy="347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9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VMBO</a:t>
            </a:r>
            <a:endParaRPr/>
          </a:p>
        </p:txBody>
      </p:sp>
      <p:graphicFrame>
        <p:nvGraphicFramePr>
          <p:cNvPr id="299" name="Google Shape;299;p59"/>
          <p:cNvGraphicFramePr/>
          <p:nvPr/>
        </p:nvGraphicFramePr>
        <p:xfrm>
          <a:off x="873725" y="1306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{7985E8C5-31B1-479F-BF2F-11238D3FA21E}</a:tableStyleId>
              </a:tblPr>
              <a:tblGrid>
                <a:gridCol w="3977550"/>
                <a:gridCol w="3977550"/>
              </a:tblGrid>
              <a:tr h="381000">
                <a:tc>
                  <a:txBody>
                    <a:bodyPr/>
                    <a:lstStyle/>
                    <a:p>
                      <a:pPr indent="-342900" lvl="0" marL="368300" rtl="0" algn="l">
                        <a:lnSpc>
                          <a:spcPct val="108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2200">
                          <a:solidFill>
                            <a:srgbClr val="6AA84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L</a:t>
                      </a:r>
                      <a:r>
                        <a:rPr b="1" lang="nl" sz="2200">
                          <a:solidFill>
                            <a:srgbClr val="6AA84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eerwegen</a:t>
                      </a:r>
                      <a:endParaRPr b="1" sz="2200">
                        <a:solidFill>
                          <a:srgbClr val="6AA84F"/>
                        </a:solidFill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-342900" lvl="0" marL="368300" rtl="0" algn="l">
                        <a:lnSpc>
                          <a:spcPct val="108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 u="sng">
                        <a:solidFill>
                          <a:schemeClr val="dk1"/>
                        </a:solidFill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-307000" lvl="0" marL="180000" rtl="0" algn="l">
                        <a:lnSpc>
                          <a:spcPct val="108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2000"/>
                        <a:buFont typeface="Rambla"/>
                        <a:buChar char="●"/>
                      </a:pPr>
                      <a:r>
                        <a:rPr b="1" lang="nl" sz="2000">
                          <a:solidFill>
                            <a:schemeClr val="dk1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Basisberoepsgerichte leerweg</a:t>
                      </a:r>
                      <a:endParaRPr b="1" sz="2000">
                        <a:solidFill>
                          <a:schemeClr val="dk1"/>
                        </a:solidFill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-307000" lvl="0" marL="180000" rtl="0" algn="l">
                        <a:lnSpc>
                          <a:spcPct val="108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2000"/>
                        <a:buFont typeface="Rambla"/>
                        <a:buChar char="●"/>
                      </a:pPr>
                      <a:r>
                        <a:rPr b="1" lang="nl" sz="2000">
                          <a:solidFill>
                            <a:schemeClr val="dk1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Kaderberoepsgerichte leerweg</a:t>
                      </a:r>
                      <a:endParaRPr b="1" sz="2000">
                        <a:solidFill>
                          <a:schemeClr val="dk1"/>
                        </a:solidFill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457200" rtl="0" algn="l">
                        <a:lnSpc>
                          <a:spcPct val="108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8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2200">
                          <a:solidFill>
                            <a:srgbClr val="6AA84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P</a:t>
                      </a:r>
                      <a:r>
                        <a:rPr b="1" lang="nl" sz="2200">
                          <a:solidFill>
                            <a:srgbClr val="6AA84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rofielen</a:t>
                      </a:r>
                      <a:endParaRPr b="1" sz="2200">
                        <a:solidFill>
                          <a:srgbClr val="6AA84F"/>
                        </a:solidFill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rtl="0" algn="l">
                        <a:lnSpc>
                          <a:spcPct val="108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 u="sng">
                        <a:solidFill>
                          <a:schemeClr val="dk1"/>
                        </a:solidFill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-165100" lvl="0" marL="180000" rtl="0" algn="l">
                        <a:lnSpc>
                          <a:spcPct val="108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2000"/>
                        <a:buFont typeface="Rambla"/>
                        <a:buChar char="●"/>
                      </a:pPr>
                      <a:r>
                        <a:rPr b="1" lang="nl" sz="2000">
                          <a:solidFill>
                            <a:schemeClr val="dk1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Zorg en Welzijn  (Z&amp;W)</a:t>
                      </a:r>
                      <a:endParaRPr b="1" sz="2000">
                        <a:solidFill>
                          <a:schemeClr val="dk1"/>
                        </a:solidFill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-165100" lvl="0" marL="180000" rtl="0" algn="l">
                        <a:lnSpc>
                          <a:spcPct val="108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2000"/>
                        <a:buFont typeface="Rambla"/>
                        <a:buChar char="●"/>
                      </a:pPr>
                      <a:r>
                        <a:rPr b="1" lang="nl" sz="2000">
                          <a:solidFill>
                            <a:schemeClr val="dk1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Techniek  (BWI  en M&amp;T)</a:t>
                      </a:r>
                      <a:endParaRPr b="1" sz="2000">
                        <a:solidFill>
                          <a:schemeClr val="dk1"/>
                        </a:solidFill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-165100" lvl="0" marL="180000" rtl="0" algn="l">
                        <a:lnSpc>
                          <a:spcPct val="108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2000"/>
                        <a:buFont typeface="Rambla"/>
                        <a:buChar char="●"/>
                      </a:pPr>
                      <a:r>
                        <a:rPr b="1" lang="nl" sz="2000">
                          <a:solidFill>
                            <a:schemeClr val="dk1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Intersectoraal	(D&amp;P)</a:t>
                      </a:r>
                      <a:endParaRPr b="1" sz="2000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-342900" lvl="0" marL="368300" rtl="0" algn="l">
                        <a:lnSpc>
                          <a:spcPct val="108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200">
                        <a:solidFill>
                          <a:srgbClr val="6AA84F"/>
                        </a:solidFill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8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200">
                        <a:solidFill>
                          <a:srgbClr val="6AA84F"/>
                        </a:solidFill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300" name="Google Shape;30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9200" y="3665648"/>
            <a:ext cx="2832525" cy="147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60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Keuzes die je dit jaar maakt</a:t>
            </a:r>
            <a:endParaRPr/>
          </a:p>
        </p:txBody>
      </p:sp>
      <p:sp>
        <p:nvSpPr>
          <p:cNvPr id="306" name="Google Shape;306;p60"/>
          <p:cNvSpPr txBox="1"/>
          <p:nvPr>
            <p:ph idx="1" type="body"/>
          </p:nvPr>
        </p:nvSpPr>
        <p:spPr>
          <a:xfrm>
            <a:off x="902975" y="697700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Praktische keuzevakken 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graphicFrame>
        <p:nvGraphicFramePr>
          <p:cNvPr id="307" name="Google Shape;307;p60"/>
          <p:cNvGraphicFramePr/>
          <p:nvPr/>
        </p:nvGraphicFramePr>
        <p:xfrm>
          <a:off x="952500" y="157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{2A0A820B-236A-468F-8DED-054BA489043B}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2000" u="none" cap="none" strike="noStrike">
                          <a:solidFill>
                            <a:srgbClr val="6AA84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Keuzevak 3 verplicht</a:t>
                      </a:r>
                      <a:endParaRPr b="1" sz="2000" u="none" cap="none" strike="noStrike">
                        <a:solidFill>
                          <a:srgbClr val="6AA84F"/>
                        </a:solidFill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2000" u="none" cap="none" strike="noStrike">
                          <a:solidFill>
                            <a:srgbClr val="6AA84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Keuzevak 4 vrij</a:t>
                      </a:r>
                      <a:endParaRPr b="1" sz="2000" u="none" cap="none" strike="noStrike">
                        <a:solidFill>
                          <a:srgbClr val="6AA84F"/>
                        </a:solidFill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61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Keuzes die je dit jaar maakt</a:t>
            </a:r>
            <a:endParaRPr/>
          </a:p>
        </p:txBody>
      </p:sp>
      <p:sp>
        <p:nvSpPr>
          <p:cNvPr id="313" name="Google Shape;313;p61"/>
          <p:cNvSpPr txBox="1"/>
          <p:nvPr>
            <p:ph idx="1" type="body"/>
          </p:nvPr>
        </p:nvSpPr>
        <p:spPr>
          <a:xfrm>
            <a:off x="902975" y="697700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Praktische keuzevakken 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graphicFrame>
        <p:nvGraphicFramePr>
          <p:cNvPr id="314" name="Google Shape;314;p61"/>
          <p:cNvGraphicFramePr/>
          <p:nvPr/>
        </p:nvGraphicFramePr>
        <p:xfrm>
          <a:off x="952500" y="157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{2A0A820B-236A-468F-8DED-054BA489043B}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2100" u="none" cap="none" strike="noStrike">
                          <a:solidFill>
                            <a:srgbClr val="6AA84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Keuzevak 3 verplicht</a:t>
                      </a:r>
                      <a:endParaRPr b="1" sz="2100" u="none" cap="none" strike="noStrike">
                        <a:solidFill>
                          <a:srgbClr val="6AA84F"/>
                        </a:solidFill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2100" u="none" cap="none" strike="noStrike">
                          <a:solidFill>
                            <a:srgbClr val="6AA84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Keuzevak 4 vrij</a:t>
                      </a:r>
                      <a:endParaRPr b="1" sz="2100" u="none" cap="none" strike="noStrike">
                        <a:solidFill>
                          <a:srgbClr val="6AA84F"/>
                        </a:solidFill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1800" u="none" cap="none" strike="noStrike">
                          <a:latin typeface="Rambla"/>
                          <a:ea typeface="Rambla"/>
                          <a:cs typeface="Rambla"/>
                          <a:sym typeface="Rambla"/>
                        </a:rPr>
                        <a:t>Motorsystemen (M&amp;T)</a:t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800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1800" u="none" cap="none" strike="noStrike">
                          <a:latin typeface="Rambla"/>
                          <a:ea typeface="Rambla"/>
                          <a:cs typeface="Rambla"/>
                          <a:sym typeface="Rambla"/>
                        </a:rPr>
                        <a:t>Metselen</a:t>
                      </a:r>
                      <a:r>
                        <a:rPr b="1" lang="nl" sz="1800" u="none" cap="none" strike="noStrike">
                          <a:latin typeface="Rambla"/>
                          <a:ea typeface="Rambla"/>
                          <a:cs typeface="Rambla"/>
                          <a:sym typeface="Rambla"/>
                        </a:rPr>
                        <a:t> (BWI)</a:t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1800" u="none" cap="none" strike="noStrike">
                          <a:latin typeface="Rambla"/>
                          <a:ea typeface="Rambla"/>
                          <a:cs typeface="Rambla"/>
                          <a:sym typeface="Rambla"/>
                        </a:rPr>
                        <a:t>Recreatie (D&amp;P)</a:t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1800">
                          <a:latin typeface="Rambla"/>
                          <a:ea typeface="Rambla"/>
                          <a:cs typeface="Rambla"/>
                          <a:sym typeface="Rambla"/>
                        </a:rPr>
                        <a:t>Technologie in de </a:t>
                      </a:r>
                      <a:r>
                        <a:rPr b="1" lang="nl" sz="1800" u="none" cap="none" strike="noStrike">
                          <a:latin typeface="Rambla"/>
                          <a:ea typeface="Rambla"/>
                          <a:cs typeface="Rambla"/>
                          <a:sym typeface="Rambla"/>
                        </a:rPr>
                        <a:t>zorg (Z&amp;W) </a:t>
                      </a:r>
                      <a:r>
                        <a:rPr b="1" lang="nl" sz="1800">
                          <a:solidFill>
                            <a:schemeClr val="dk1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Uitzondering basis leerlingen met route MBO</a:t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62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Keuzes die je dit jaar maakt</a:t>
            </a:r>
            <a:endParaRPr/>
          </a:p>
        </p:txBody>
      </p:sp>
      <p:sp>
        <p:nvSpPr>
          <p:cNvPr id="320" name="Google Shape;320;p62"/>
          <p:cNvSpPr txBox="1"/>
          <p:nvPr>
            <p:ph idx="1" type="body"/>
          </p:nvPr>
        </p:nvSpPr>
        <p:spPr>
          <a:xfrm>
            <a:off x="902975" y="697700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Praktische keuzevakken 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graphicFrame>
        <p:nvGraphicFramePr>
          <p:cNvPr id="321" name="Google Shape;321;p62"/>
          <p:cNvGraphicFramePr/>
          <p:nvPr/>
        </p:nvGraphicFramePr>
        <p:xfrm>
          <a:off x="952500" y="157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{2A0A820B-236A-468F-8DED-054BA489043B}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2100" u="none" cap="none" strike="noStrike">
                          <a:solidFill>
                            <a:srgbClr val="6AA84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Keuzevak 3 verplicht</a:t>
                      </a:r>
                      <a:endParaRPr b="1" sz="2100" u="none" cap="none" strike="noStrike">
                        <a:solidFill>
                          <a:srgbClr val="6AA84F"/>
                        </a:solidFill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2100" u="none" cap="none" strike="noStrike">
                          <a:solidFill>
                            <a:srgbClr val="6AA84F"/>
                          </a:solidFill>
                          <a:latin typeface="Rambla"/>
                          <a:ea typeface="Rambla"/>
                          <a:cs typeface="Rambla"/>
                          <a:sym typeface="Rambla"/>
                        </a:rPr>
                        <a:t>Keuzevak 4 vrij</a:t>
                      </a:r>
                      <a:endParaRPr b="1" sz="2100" u="none" cap="none" strike="noStrike">
                        <a:solidFill>
                          <a:srgbClr val="6AA84F"/>
                        </a:solidFill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1800" u="none" cap="none" strike="noStrike">
                          <a:latin typeface="Rambla"/>
                          <a:ea typeface="Rambla"/>
                          <a:cs typeface="Rambla"/>
                          <a:sym typeface="Rambla"/>
                        </a:rPr>
                        <a:t>Motorsystemen (M&amp;T)</a:t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800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1800" u="none" cap="none" strike="noStrike">
                          <a:latin typeface="Rambla"/>
                          <a:ea typeface="Rambla"/>
                          <a:cs typeface="Rambla"/>
                          <a:sym typeface="Rambla"/>
                        </a:rPr>
                        <a:t>Metselen (BWI)</a:t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1800" u="none" cap="none" strike="noStrike">
                          <a:latin typeface="Rambla"/>
                          <a:ea typeface="Rambla"/>
                          <a:cs typeface="Rambla"/>
                          <a:sym typeface="Rambla"/>
                        </a:rPr>
                        <a:t>Recreatie (D&amp;P)</a:t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1800">
                          <a:latin typeface="Rambla"/>
                          <a:ea typeface="Rambla"/>
                          <a:cs typeface="Rambla"/>
                          <a:sym typeface="Rambla"/>
                        </a:rPr>
                        <a:t>Technologie in de </a:t>
                      </a:r>
                      <a:r>
                        <a:rPr b="1" lang="nl" sz="1800" u="none" cap="none" strike="noStrike">
                          <a:latin typeface="Rambla"/>
                          <a:ea typeface="Rambla"/>
                          <a:cs typeface="Rambla"/>
                          <a:sym typeface="Rambla"/>
                        </a:rPr>
                        <a:t>zorg (Z&amp;W) </a:t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1800">
                          <a:latin typeface="Rambla"/>
                          <a:ea typeface="Rambla"/>
                          <a:cs typeface="Rambla"/>
                          <a:sym typeface="Rambla"/>
                        </a:rPr>
                        <a:t>Uitzondering basis leerlingen met route MBO</a:t>
                      </a:r>
                      <a:endParaRPr b="1" sz="16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1800" u="none" cap="none" strike="noStrike">
                          <a:latin typeface="Rambla"/>
                          <a:ea typeface="Rambla"/>
                          <a:cs typeface="Rambla"/>
                          <a:sym typeface="Rambla"/>
                        </a:rPr>
                        <a:t>Ondernemen</a:t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1800" u="none" cap="none" strike="noStrike">
                          <a:latin typeface="Rambla"/>
                          <a:ea typeface="Rambla"/>
                          <a:cs typeface="Rambla"/>
                          <a:sym typeface="Rambla"/>
                        </a:rPr>
                        <a:t>Meubelmaken</a:t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1800" u="none" cap="none" strike="noStrike">
                          <a:latin typeface="Rambla"/>
                          <a:ea typeface="Rambla"/>
                          <a:cs typeface="Rambla"/>
                          <a:sym typeface="Rambla"/>
                        </a:rPr>
                        <a:t>Geüniformeerde dienstverlening en veiligheid</a:t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nl" sz="1800" u="none" cap="none" strike="noStrike">
                          <a:latin typeface="Rambla"/>
                          <a:ea typeface="Rambla"/>
                          <a:cs typeface="Rambla"/>
                          <a:sym typeface="Rambla"/>
                        </a:rPr>
                        <a:t>K</a:t>
                      </a:r>
                      <a:r>
                        <a:rPr b="1" lang="nl" sz="1800">
                          <a:latin typeface="Rambla"/>
                          <a:ea typeface="Rambla"/>
                          <a:cs typeface="Rambla"/>
                          <a:sym typeface="Rambla"/>
                        </a:rPr>
                        <a:t>euken</a:t>
                      </a:r>
                      <a:endParaRPr b="1" sz="1800" u="none" cap="none" strike="noStrike">
                        <a:latin typeface="Rambla"/>
                        <a:ea typeface="Rambla"/>
                        <a:cs typeface="Rambla"/>
                        <a:sym typeface="Rambla"/>
                      </a:endParaRPr>
                    </a:p>
                  </a:txBody>
                  <a:tcPr marT="68575" marB="6857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63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28" name="Google Shape;328;p63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Doorstroom vmbo-mbo</a:t>
            </a:r>
            <a:endParaRPr/>
          </a:p>
        </p:txBody>
      </p:sp>
      <p:pic>
        <p:nvPicPr>
          <p:cNvPr id="329" name="Google Shape;329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4800" y="57760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64"/>
          <p:cNvSpPr txBox="1"/>
          <p:nvPr>
            <p:ph idx="1" type="body"/>
          </p:nvPr>
        </p:nvSpPr>
        <p:spPr>
          <a:xfrm>
            <a:off x="873725" y="1300550"/>
            <a:ext cx="82704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2700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2000"/>
              <a:buFont typeface="Rambla"/>
              <a:buChar char="●"/>
            </a:pPr>
            <a:r>
              <a:rPr lang="nl" sz="2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 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LMO gesprekken tussen herfst- en kerstvakantie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15240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rgbClr val="682D95"/>
                </a:solidFill>
                <a:latin typeface="Rambla"/>
                <a:ea typeface="Rambla"/>
                <a:cs typeface="Rambla"/>
                <a:sym typeface="Rambla"/>
              </a:rPr>
              <a:t>  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Speeddate met beroepsbeoefenaars (16 februari 2027)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15240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rgbClr val="682D95"/>
                </a:solidFill>
                <a:latin typeface="Rambla"/>
                <a:ea typeface="Rambla"/>
                <a:cs typeface="Rambla"/>
                <a:sym typeface="Rambla"/>
              </a:rPr>
              <a:t>  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Doedag MBO (maart 2027)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15240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 Stage (12 t/m 23 april 2027)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15240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 LOB gesprekken met mentor en leerling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Open dagen MBO’s in November (zie website)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64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LOB a</a:t>
            </a:r>
            <a:r>
              <a:rPr lang="nl"/>
              <a:t>ctiviteiten dit schooljaar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65"/>
          <p:cNvSpPr txBox="1"/>
          <p:nvPr>
            <p:ph idx="1" type="body"/>
          </p:nvPr>
        </p:nvSpPr>
        <p:spPr>
          <a:xfrm>
            <a:off x="873725" y="1152475"/>
            <a:ext cx="7935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2300" u="sng">
                <a:solidFill>
                  <a:schemeClr val="hlink"/>
                </a:solidFill>
                <a:hlinkClick r:id="rId3"/>
              </a:rPr>
              <a:t>decanaatvo-shv</a:t>
            </a:r>
            <a:r>
              <a:rPr lang="nl" sz="2300"/>
              <a:t> </a:t>
            </a:r>
            <a:endParaRPr sz="23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ambla"/>
              <a:buAutoNum type="arabicPeriod"/>
            </a:pP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Oriëntatie op jezelf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ambla"/>
              <a:buAutoNum type="arabicPeriod"/>
            </a:pP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Oriëntatie op een beroep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ambla"/>
              <a:buAutoNum type="arabicPeriod"/>
            </a:pP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Oriëntatie op het MBO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Leerlingen werken voor LOB in classroom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65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</a:pPr>
            <a:r>
              <a:rPr lang="nl"/>
              <a:t>Website decanaat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66"/>
          <p:cNvSpPr txBox="1"/>
          <p:nvPr>
            <p:ph idx="1" type="body"/>
          </p:nvPr>
        </p:nvSpPr>
        <p:spPr>
          <a:xfrm>
            <a:off x="873725" y="1152475"/>
            <a:ext cx="79704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bla"/>
              <a:buChar char="●"/>
            </a:pPr>
            <a:r>
              <a:rPr lang="nl" sz="25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Ouders/verzorgers, mentor en decaan helpen bij kiezen</a:t>
            </a:r>
            <a:endParaRPr sz="25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73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bla"/>
              <a:buChar char="●"/>
            </a:pPr>
            <a:r>
              <a:rPr lang="nl" sz="25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Individuele begeleiding indien nodig</a:t>
            </a:r>
            <a:endParaRPr sz="25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73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bla"/>
              <a:buChar char="●"/>
            </a:pPr>
            <a:r>
              <a:rPr lang="nl" sz="25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PP op de schoolsite via </a:t>
            </a:r>
            <a:r>
              <a:rPr lang="nl" sz="2500" u="sng">
                <a:solidFill>
                  <a:schemeClr val="hlink"/>
                </a:solidFill>
                <a:latin typeface="Rambla"/>
                <a:ea typeface="Rambla"/>
                <a:cs typeface="Rambla"/>
                <a:sym typeface="Rambla"/>
                <a:hlinkClick r:id="rId3"/>
              </a:rPr>
              <a:t>Downloads</a:t>
            </a:r>
            <a:r>
              <a:rPr lang="nl" sz="25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endParaRPr sz="25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73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bla"/>
              <a:buChar char="●"/>
            </a:pPr>
            <a:r>
              <a:rPr lang="nl" sz="25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Contact: </a:t>
            </a:r>
            <a:r>
              <a:rPr lang="nl" sz="2500" u="sng">
                <a:solidFill>
                  <a:schemeClr val="hlink"/>
                </a:solidFill>
                <a:latin typeface="Rambla"/>
                <a:ea typeface="Rambla"/>
                <a:cs typeface="Rambla"/>
                <a:sym typeface="Rambla"/>
                <a:hlinkClick r:id="rId4"/>
              </a:rPr>
              <a:t>i.postmus@singelland.nl</a:t>
            </a:r>
            <a:r>
              <a:rPr lang="nl" sz="25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of via school</a:t>
            </a:r>
            <a:endParaRPr sz="2500"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349" name="Google Shape;349;p66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Decanaat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67"/>
          <p:cNvSpPr txBox="1"/>
          <p:nvPr>
            <p:ph idx="1" type="body"/>
          </p:nvPr>
        </p:nvSpPr>
        <p:spPr>
          <a:xfrm>
            <a:off x="873725" y="1152475"/>
            <a:ext cx="7540200" cy="38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368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Met de mentoren de klas in: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42900" lvl="0" marL="368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42900" lvl="0" marL="368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3BK M&amp;T: 		Kris Jansen					lokaal M&amp;T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42900" lvl="0" marL="368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3BK BWI: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		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Jan Bosma 					lokaal BWI			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42900" lvl="0" marL="368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3BK D&amp;P: 		Jorn Brouwer			 	lokaal D&amp;P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42900" lvl="0" marL="368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3BK Z&amp;W: 		Ilona Land			 		lokaal Z&amp;W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rgbClr val="4F81BD"/>
              </a:buClr>
              <a:buSzPts val="1800"/>
              <a:buFont typeface="Arial"/>
              <a:buNone/>
            </a:pPr>
            <a:r>
              <a:t/>
            </a:r>
            <a:endParaRPr i="1"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356" name="Google Shape;356;p67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Vragen?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ngelland Burgum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ngelland Burgum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ngelland Burgum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