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Rambla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4CB2D6-127C-4A1F-96F6-FB4018FB8817}">
  <a:tblStyle styleId="{FA4CB2D6-127C-4A1F-96F6-FB4018FB88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-bold.fntdata"/><Relationship Id="rId13" Type="http://schemas.openxmlformats.org/officeDocument/2006/relationships/slide" Target="slides/slide6.xml"/><Relationship Id="rId35" Type="http://schemas.openxmlformats.org/officeDocument/2006/relationships/font" Target="fonts/Rambla-regular.fntdata"/><Relationship Id="rId12" Type="http://schemas.openxmlformats.org/officeDocument/2006/relationships/slide" Target="slides/slide5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8.xml"/><Relationship Id="rId37" Type="http://schemas.openxmlformats.org/officeDocument/2006/relationships/font" Target="fonts/Rambla-italic.fntdata"/><Relationship Id="rId14" Type="http://schemas.openxmlformats.org/officeDocument/2006/relationships/slide" Target="slides/slide7.xml"/><Relationship Id="rId36" Type="http://schemas.openxmlformats.org/officeDocument/2006/relationships/font" Target="fonts/Rambla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Rambla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0606150a9_0_70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f0606150a9_0_70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c48fe6b2b_0_66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8c48fe6b2b_0_66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38c48fe6b2b_0_66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c48fe6b2b_0_126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8c48fe6b2b_0_126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8c48fe6b2b_0_126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8c48fe6b2b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8c48fe6b2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e4078877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6e407887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b7294c3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b7294c3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Moet deze er bij of is alleen noemen bij decanaat voldoende? Andere, duidelijker opzet van de dia maken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c05bf67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c05bf6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Moet deze er bij of is alleen noemen bij decanaat voldoende? Andere, duidelijker opzet van de dia maken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88422e5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888422e5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e4078877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6e4078877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e4078877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6e4078877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6e4078877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6e4078877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bf0571aa0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bf0571aa0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8c767bdc33_0_2:notes"/>
          <p:cNvSpPr/>
          <p:nvPr>
            <p:ph idx="2" type="sldImg"/>
          </p:nvPr>
        </p:nvSpPr>
        <p:spPr>
          <a:xfrm>
            <a:off x="91278" y="685838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38c767bdc33_0_2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38c767bdc33_0_2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8c767bdc33_0_9:notes"/>
          <p:cNvSpPr/>
          <p:nvPr>
            <p:ph idx="2" type="sldImg"/>
          </p:nvPr>
        </p:nvSpPr>
        <p:spPr>
          <a:xfrm>
            <a:off x="91278" y="685838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8c767bdc33_0_9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8c767bdc33_0_9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6e4078877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6e4078877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5e45da9e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5e45da9e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c48fe6b2b_0_192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8c48fe6b2b_0_19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e4078877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e4078877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6238e0d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6238e0d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7c3f1a2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87c3f1a2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e407887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6e407887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234b582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234b582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8c48fe6b2b_0_6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8c48fe6b2b_0_6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38c48fe6b2b_0_6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descr="vo-surhuisterveen-CMYK.png" id="13" name="Google Shape;13;p2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58" name="Google Shape;58;p1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descr="vo-surhuisterveen-CMYK.png" id="67" name="Google Shape;67;p13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69" name="Google Shape;69;p14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7609100" cy="2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72" name="Google Shape;72;p14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81" name="Google Shape;81;p15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36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86" name="Google Shape;86;p1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92" name="Google Shape;92;p1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96" name="Google Shape;96;p18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01" name="Google Shape;101;p1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vo-surhuisterveen-CMYK.png" id="105" name="Google Shape;105;p2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07" name="Google Shape;107;p21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222276" cy="1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3921725" y="3424150"/>
            <a:ext cx="5222276" cy="174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110" name="Google Shape;110;p21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5" name="Google Shape;15;p3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7609100" cy="2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18" name="Google Shape;18;p3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112" name="Google Shape;112;p2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en objec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abel" type="tbl">
  <p:cSld name="TAB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85800" y="114300"/>
            <a:ext cx="6870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4379913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8647113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29" name="Google Shape;129;p26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706824" cy="19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132" name="Google Shape;132;p26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38" name="Google Shape;138;p27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vo-surhuisterveen-CMYK.png" id="140" name="Google Shape;140;p27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4" name="Google Shape;144;p28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146" name="Google Shape;146;p28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9" name="Google Shape;1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0" name="Google Shape;150;p29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36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51" name="Google Shape;151;p2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4" name="Google Shape;154;p30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5" name="Google Shape;15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6" name="Google Shape;156;p30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57" name="Google Shape;157;p3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60" name="Google Shape;160;p31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61" name="Google Shape;161;p3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65" name="Google Shape;165;p32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66" name="Google Shape;166;p3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27" name="Google Shape;27;p4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69" name="Google Shape;169;p33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vo-surhuisterveen-CMYK.png" id="170" name="Google Shape;170;p33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72" name="Google Shape;172;p34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3916707" cy="13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174" name="Google Shape;174;p34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5227294" y="3861613"/>
            <a:ext cx="3916707" cy="131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175" name="Google Shape;175;p34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177" name="Google Shape;177;p35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en objec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81" name="Google Shape;181;p3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abel" type="tbl">
  <p:cSld name="TAB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ph type="title"/>
          </p:nvPr>
        </p:nvSpPr>
        <p:spPr>
          <a:xfrm>
            <a:off x="685800" y="114300"/>
            <a:ext cx="6870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86" name="Google Shape;186;p37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87" name="Google Shape;187;p37"/>
          <p:cNvSpPr txBox="1"/>
          <p:nvPr>
            <p:ph idx="11" type="ftr"/>
          </p:nvPr>
        </p:nvSpPr>
        <p:spPr>
          <a:xfrm>
            <a:off x="4379913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8647113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32" name="Google Shape;32;p5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38" name="Google Shape;38;p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42" name="Google Shape;42;p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47" name="Google Shape;47;p8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vo-surhuisterveen-CMYK.png" id="51" name="Google Shape;51;p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53" name="Google Shape;53;p10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222276" cy="1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55" name="Google Shape;55;p10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3921725" y="3424150"/>
            <a:ext cx="5222276" cy="174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56" name="Google Shape;56;p10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sz="2400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sz="2400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ites.google.com/s/1BMU5Z6dC_hUToThJb71psJAodnWYX6KR/p/1sE8feKxpoGreZSX7xSZCtkP-uP3mvL9n/edi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csurhuisterveen.dedecaan.net/" TargetMode="External"/><Relationship Id="rId4" Type="http://schemas.openxmlformats.org/officeDocument/2006/relationships/hyperlink" Target="http://www.slcsurhuisterveen.dedecaan.net/" TargetMode="External"/><Relationship Id="rId5" Type="http://schemas.openxmlformats.org/officeDocument/2006/relationships/hyperlink" Target="http://www.slcsurhuisterveen.dedecaan.net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slcsurhuisterveen.dedecaan.net/" TargetMode="External"/><Relationship Id="rId4" Type="http://schemas.openxmlformats.org/officeDocument/2006/relationships/hyperlink" Target="http://www.slcsurhuisterveen.dedecaan.net/" TargetMode="External"/><Relationship Id="rId5" Type="http://schemas.openxmlformats.org/officeDocument/2006/relationships/hyperlink" Target="http://www.slcsurhuisterveen.dedecaan.net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b.miedema@singelland.n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ingelland.nl/vo-surhuisterveen" TargetMode="External"/><Relationship Id="rId4" Type="http://schemas.openxmlformats.org/officeDocument/2006/relationships/hyperlink" Target="https://www.singelland.nl/vo-surhuisterveen/downloads" TargetMode="External"/><Relationship Id="rId5" Type="http://schemas.openxmlformats.org/officeDocument/2006/relationships/hyperlink" Target="http://www.vo-surhuisterveen.nl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>
            <p:ph idx="4294967295" type="title"/>
          </p:nvPr>
        </p:nvSpPr>
        <p:spPr>
          <a:xfrm>
            <a:off x="2148230" y="-122907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 sz="3100">
                <a:solidFill>
                  <a:srgbClr val="7030A0"/>
                </a:solidFill>
              </a:rPr>
              <a:t>Ouderavond klas 3TL</a:t>
            </a:r>
            <a:endParaRPr sz="3100">
              <a:solidFill>
                <a:srgbClr val="7030A0"/>
              </a:solidFill>
            </a:endParaRPr>
          </a:p>
        </p:txBody>
      </p:sp>
      <p:sp>
        <p:nvSpPr>
          <p:cNvPr id="194" name="Google Shape;194;p38"/>
          <p:cNvSpPr txBox="1"/>
          <p:nvPr>
            <p:ph idx="4294967295" type="subTitle"/>
          </p:nvPr>
        </p:nvSpPr>
        <p:spPr>
          <a:xfrm>
            <a:off x="3702467" y="4719165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nl" sz="1900">
                <a:solidFill>
                  <a:srgbClr val="6AA84F"/>
                </a:solidFill>
              </a:rPr>
              <a:t>14 </a:t>
            </a:r>
            <a:r>
              <a:rPr b="1" lang="nl" sz="1900">
                <a:solidFill>
                  <a:srgbClr val="6AA84F"/>
                </a:solidFill>
              </a:rPr>
              <a:t>oktober 2025</a:t>
            </a:r>
            <a:endParaRPr b="1" sz="19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/>
          <p:nvPr>
            <p:ph idx="1" type="body"/>
          </p:nvPr>
        </p:nvSpPr>
        <p:spPr>
          <a:xfrm>
            <a:off x="1010550" y="1171100"/>
            <a:ext cx="7766100" cy="3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Wanneer mag een leerling over naar klas 4: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Nederlands minimaal een 5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100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Maximaal twee 5-en of één 4 +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daarnaast tenminste één 7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Geen vak lager dan een 4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Alle praktische opdrachten klas 3 zijn uitgevoerd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Schoolexamen-onderdelen zijn </a:t>
            </a: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goed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of </a:t>
            </a: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voldoende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0" name="Google Shape;250;p47"/>
          <p:cNvSpPr txBox="1"/>
          <p:nvPr>
            <p:ph type="title"/>
          </p:nvPr>
        </p:nvSpPr>
        <p:spPr>
          <a:xfrm>
            <a:off x="1010550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Overgang klas 3 naar 4 (2)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873725" y="1152475"/>
            <a:ext cx="7540200" cy="3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 voor een diploma zijn</a:t>
            </a:r>
            <a:r>
              <a:rPr b="1"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CKV, GPO,LO en PWS (klas 4) zijn </a:t>
            </a: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voldoende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of </a:t>
            </a: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goed</a:t>
            </a:r>
            <a:endParaRPr i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LOB-portfolio is compleet afgerond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Het vak Maatschappijleer 1 (klas 4) heeft geen CE,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dus het SE cijfer = het Eindcijfer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Kijk in het examenreglement voor nog meer regels over de Eindcijfers van de  theorie- en praktijkvakken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206375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7" name="Google Shape;257;p48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Slaag-/zakregeling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Vragen?</a:t>
            </a:r>
            <a:endParaRPr/>
          </a:p>
        </p:txBody>
      </p:sp>
      <p:pic>
        <p:nvPicPr>
          <p:cNvPr id="263" name="Google Shape;26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50" y="1352325"/>
            <a:ext cx="5307251" cy="347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/>
          <p:nvPr>
            <p:ph idx="1" type="body"/>
          </p:nvPr>
        </p:nvSpPr>
        <p:spPr>
          <a:xfrm>
            <a:off x="902975" y="505750"/>
            <a:ext cx="7540200" cy="26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Nederlands 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Engels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Cultureel Kunstzinnige vorming (CKV) 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Lichamelijke opvoeding (LO)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Maatschappijleer 1 (klas 4)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27000" lvl="8" marL="228600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50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Gemeenschappelijke vakken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>
            <p:ph idx="1" type="body"/>
          </p:nvPr>
        </p:nvSpPr>
        <p:spPr>
          <a:xfrm>
            <a:off x="873725" y="1152475"/>
            <a:ext cx="751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5" name="Google Shape;275;p51"/>
          <p:cNvSpPr txBox="1"/>
          <p:nvPr>
            <p:ph type="title"/>
          </p:nvPr>
        </p:nvSpPr>
        <p:spPr>
          <a:xfrm>
            <a:off x="873725" y="57500"/>
            <a:ext cx="751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VMBO klas 3 profielvakken</a:t>
            </a:r>
            <a:endParaRPr/>
          </a:p>
        </p:txBody>
      </p:sp>
      <p:graphicFrame>
        <p:nvGraphicFramePr>
          <p:cNvPr id="276" name="Google Shape;276;p51"/>
          <p:cNvGraphicFramePr/>
          <p:nvPr/>
        </p:nvGraphicFramePr>
        <p:xfrm>
          <a:off x="952500" y="123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{FA4CB2D6-127C-4A1F-96F6-FB4018FB8817}</a:tableStyleId>
              </a:tblPr>
              <a:tblGrid>
                <a:gridCol w="3323225"/>
                <a:gridCol w="3323225"/>
              </a:tblGrid>
              <a:tr h="65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Profiel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Verplicht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65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Zorg en Welzijn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BI, WI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Techniek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WI, NASK1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Economie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ECO, WI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Landbouw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WI, NASK1/BI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 txBox="1"/>
          <p:nvPr>
            <p:ph idx="1" type="body"/>
          </p:nvPr>
        </p:nvSpPr>
        <p:spPr>
          <a:xfrm>
            <a:off x="873725" y="1152475"/>
            <a:ext cx="751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82" name="Google Shape;282;p52"/>
          <p:cNvSpPr txBox="1"/>
          <p:nvPr>
            <p:ph type="title"/>
          </p:nvPr>
        </p:nvSpPr>
        <p:spPr>
          <a:xfrm>
            <a:off x="873725" y="57500"/>
            <a:ext cx="751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VMBO klas 4 profielvakken</a:t>
            </a:r>
            <a:endParaRPr/>
          </a:p>
        </p:txBody>
      </p:sp>
      <p:graphicFrame>
        <p:nvGraphicFramePr>
          <p:cNvPr id="283" name="Google Shape;283;p52"/>
          <p:cNvGraphicFramePr/>
          <p:nvPr/>
        </p:nvGraphicFramePr>
        <p:xfrm>
          <a:off x="952500" y="164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{FA4CB2D6-127C-4A1F-96F6-FB4018FB8817}</a:tableStyleId>
              </a:tblPr>
              <a:tblGrid>
                <a:gridCol w="2640950"/>
                <a:gridCol w="2640950"/>
                <a:gridCol w="2640950"/>
              </a:tblGrid>
              <a:tr h="52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Profiel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Verplicht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Keuze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  <a:tr h="52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Zorg en Welzijn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BI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WI, GS, AK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Techniek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WI, NASK1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Economie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ECO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WI, DU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Landbouw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NASK1, BI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3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3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90" name="Google Shape;290;p53"/>
          <p:cNvGraphicFramePr/>
          <p:nvPr/>
        </p:nvGraphicFramePr>
        <p:xfrm>
          <a:off x="183064" y="415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{FA4CB2D6-127C-4A1F-96F6-FB4018FB8817}</a:tableStyleId>
              </a:tblPr>
              <a:tblGrid>
                <a:gridCol w="1831050"/>
                <a:gridCol w="1677000"/>
                <a:gridCol w="1721000"/>
                <a:gridCol w="1721000"/>
                <a:gridCol w="1721000"/>
              </a:tblGrid>
              <a:tr h="41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Zorg &amp; Welzijn</a:t>
                      </a:r>
                      <a:endParaRPr b="1"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Economie</a:t>
                      </a:r>
                      <a:endParaRPr b="1"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Techniek</a:t>
                      </a:r>
                      <a:endParaRPr b="1"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Landbouw</a:t>
                      </a:r>
                      <a:endParaRPr b="1"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14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Gemeenschappelijk deel</a:t>
                      </a:r>
                      <a:endParaRPr b="1"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Nederlands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Engels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LO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CKV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Gd/lv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Nederlands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Engels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LO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CKV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Gd/lv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Nederlands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Engels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LO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CKV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Gd/lv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Nederlands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Engels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LO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CKV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Gd/lv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42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Profiel deel</a:t>
                      </a:r>
                      <a:endParaRPr b="1"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Biologie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Economie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Wiskunde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Nask 1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(natuurkunde)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Wiskunde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5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Profiel deel keuze</a:t>
                      </a:r>
                      <a:endParaRPr b="1"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Wiskunde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Geschiedenis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Aardrijkskunde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Wiskunde 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Duits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Nask1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(natuurkunde) </a:t>
                      </a:r>
                      <a:r>
                        <a:rPr lang="nl" sz="1300">
                          <a:solidFill>
                            <a:schemeClr val="dk1"/>
                          </a:solidFill>
                        </a:rPr>
                        <a:t>Biologie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92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Vrije deel        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300"/>
                        <a:t>(kies 2-4 vakken)</a:t>
                      </a:r>
                      <a:endParaRPr b="1"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Duits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Nask1 </a:t>
                      </a:r>
                      <a:r>
                        <a:rPr lang="nl" sz="900"/>
                        <a:t>(natuurkunde)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Nask2 </a:t>
                      </a:r>
                      <a:r>
                        <a:rPr lang="nl" sz="900"/>
                        <a:t>(scheikunde)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Aardrijkskunde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Geschiedenis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Economie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/>
                        <a:t>Beeldende vorming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Technologie en toepassing (T&amp;T)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Duits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Nask1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(natuurkunde)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Nask2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(scheikunde)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Biologie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Aardrijkskunde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Geschiedenis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Beeldende vorming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Technologie en toepassing (T&amp;T)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Duits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Nask2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(scheikunde)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Biologie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Aardrijkskunde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Geschiedenis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Economie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Beeldende vorming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Technologie en toepassing (T&amp;T)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Duits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Nask1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(natuurkunde)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Nask2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(scheikunde)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Biologie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Aardrijkskunde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Geschiedenis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Beeldende vorming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300">
                          <a:solidFill>
                            <a:schemeClr val="dk1"/>
                          </a:solidFill>
                        </a:rPr>
                        <a:t>Technologie en toepassing (T&amp;T)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4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ambla"/>
                <a:ea typeface="Rambla"/>
                <a:cs typeface="Rambla"/>
                <a:sym typeface="Rambla"/>
              </a:rPr>
              <a:t>Na het VMBO</a:t>
            </a:r>
            <a:endParaRPr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96" name="Google Shape;29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800" y="5776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"/>
          <p:cNvSpPr txBox="1"/>
          <p:nvPr>
            <p:ph idx="1" type="body"/>
          </p:nvPr>
        </p:nvSpPr>
        <p:spPr>
          <a:xfrm>
            <a:off x="873725" y="144902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mbla"/>
              <a:buAutoNum type="arabicPeriod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Oriëntatie</a:t>
            </a: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op jezelf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mbla"/>
              <a:buAutoNum type="arabicPeriod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Oriëntatie</a:t>
            </a: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op een beroep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mbla"/>
              <a:buAutoNum type="arabicPeriod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Oriëntatie</a:t>
            </a: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op het MBO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52B91"/>
              </a:buClr>
              <a:buSzPts val="2300"/>
              <a:buFont typeface="Rambla"/>
              <a:buChar char="▶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Leerling houdt zelf zijn/haar opdrachten bij in Classroom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52B91"/>
              </a:buClr>
              <a:buSzPts val="2300"/>
              <a:buFont typeface="Rambla"/>
              <a:buChar char="▶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Eindproduct: Portfolio 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52B91"/>
              </a:buClr>
              <a:buSzPts val="2300"/>
              <a:buFont typeface="Rambla"/>
              <a:buChar char="▶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Persoonlijke visitekaartje naar het MBO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02" name="Google Shape;302;p55"/>
          <p:cNvSpPr txBox="1"/>
          <p:nvPr>
            <p:ph type="title"/>
          </p:nvPr>
        </p:nvSpPr>
        <p:spPr>
          <a:xfrm>
            <a:off x="844475" y="310675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PTA LOB → </a:t>
            </a:r>
            <a:r>
              <a:rPr lang="nl" u="sng">
                <a:solidFill>
                  <a:schemeClr val="hlink"/>
                </a:solidFill>
                <a:hlinkClick r:id="rId3"/>
              </a:rPr>
              <a:t>website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LOB activiteiten dit jaar</a:t>
            </a:r>
            <a:endParaRPr/>
          </a:p>
        </p:txBody>
      </p:sp>
      <p:sp>
        <p:nvSpPr>
          <p:cNvPr id="308" name="Google Shape;308;p56"/>
          <p:cNvSpPr txBox="1"/>
          <p:nvPr/>
        </p:nvSpPr>
        <p:spPr>
          <a:xfrm>
            <a:off x="1087875" y="1171100"/>
            <a:ext cx="76374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80314" lvl="0" marL="457200" rtl="0" algn="l">
              <a:spcBef>
                <a:spcPts val="54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Noto Sans Symbols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LMO-gesprekken (oktober - kerst)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80314" lvl="0" marL="457200" rtl="0" algn="l">
              <a:spcBef>
                <a:spcPts val="54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Speeddate met 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beroepsbeoefenaars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(17 februari 2026)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80314" lvl="0" marL="457200" rtl="0" algn="l">
              <a:spcBef>
                <a:spcPts val="54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Noto Sans Symbols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Doedag MBO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(26 maart 2026)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80314" lvl="0" marL="457200" rtl="0" algn="l">
              <a:spcBef>
                <a:spcPts val="54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Noto Sans Symbols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Stage (22 - 26 juni 2026)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80314" lvl="0" marL="457200" rtl="0" algn="l">
              <a:spcBef>
                <a:spcPts val="54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Noto Sans Symbols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LOB-gesprek mentor en leerling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Even voorstellen</a:t>
            </a:r>
            <a:endParaRPr/>
          </a:p>
        </p:txBody>
      </p:sp>
      <p:sp>
        <p:nvSpPr>
          <p:cNvPr id="200" name="Google Shape;200;p39"/>
          <p:cNvSpPr txBox="1"/>
          <p:nvPr>
            <p:ph idx="1" type="body"/>
          </p:nvPr>
        </p:nvSpPr>
        <p:spPr>
          <a:xfrm>
            <a:off x="902975" y="1171100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Teamleider							R. Snijders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Decaan TL	</a:t>
            </a: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		</a:t>
            </a: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B. Miedema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Mentor 3T1							B. Gies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Mentor 3T2							R. Achterberg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highlight>
                  <a:srgbClr val="FFFFFF"/>
                </a:highlight>
                <a:latin typeface="Rambla"/>
                <a:ea typeface="Rambla"/>
                <a:cs typeface="Rambla"/>
                <a:sym typeface="Rambla"/>
              </a:rPr>
              <a:t>Leerjaarcoördinator klas 3&amp;4		R. Achterberg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7"/>
          <p:cNvSpPr txBox="1"/>
          <p:nvPr>
            <p:ph idx="1" type="body"/>
          </p:nvPr>
        </p:nvSpPr>
        <p:spPr>
          <a:xfrm>
            <a:off x="873725" y="1507294"/>
            <a:ext cx="75402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717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315" name="Google Shape;315;p57"/>
          <p:cNvSpPr txBox="1"/>
          <p:nvPr>
            <p:ph type="title"/>
          </p:nvPr>
        </p:nvSpPr>
        <p:spPr>
          <a:xfrm>
            <a:off x="1001741" y="485291"/>
            <a:ext cx="75987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</a:pPr>
            <a:r>
              <a:rPr lang="nl"/>
              <a:t>MBO in Friesland/Groningen</a:t>
            </a:r>
            <a:endParaRPr/>
          </a:p>
        </p:txBody>
      </p:sp>
      <p:sp>
        <p:nvSpPr>
          <p:cNvPr id="316" name="Google Shape;316;p57"/>
          <p:cNvSpPr txBox="1"/>
          <p:nvPr/>
        </p:nvSpPr>
        <p:spPr>
          <a:xfrm>
            <a:off x="457200" y="1268730"/>
            <a:ext cx="82296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 u="sng">
                <a:solidFill>
                  <a:srgbClr val="546278"/>
                </a:solidFill>
              </a:rPr>
              <a:t>MBO Groningen</a:t>
            </a:r>
            <a:endParaRPr b="1" sz="1900" u="sng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546278"/>
                </a:solidFill>
              </a:rPr>
              <a:t>Noorderpoort		</a:t>
            </a:r>
            <a:r>
              <a:rPr lang="nl" sz="1900">
                <a:solidFill>
                  <a:srgbClr val="546278"/>
                </a:solidFill>
              </a:rPr>
              <a:t>12 november 		16:00 - 20:00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					(Scheepvaart Delfzijl 29 november)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					21 januari			16:00 - 20:00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546278"/>
                </a:solidFill>
              </a:rPr>
              <a:t>Alfa College	</a:t>
            </a:r>
            <a:r>
              <a:rPr lang="nl" sz="1900">
                <a:solidFill>
                  <a:srgbClr val="546278"/>
                </a:solidFill>
              </a:rPr>
              <a:t>	12 november		16:00 - 20:00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					21 januari			16:00 - 20:00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546278"/>
                </a:solidFill>
              </a:rPr>
              <a:t>Menso Alting	</a:t>
            </a:r>
            <a:r>
              <a:rPr lang="nl" sz="1900">
                <a:solidFill>
                  <a:srgbClr val="546278"/>
                </a:solidFill>
              </a:rPr>
              <a:t>	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546278"/>
                </a:solidFill>
              </a:rPr>
              <a:t>Terra	</a:t>
            </a:r>
            <a:r>
              <a:rPr lang="nl" sz="1900">
                <a:solidFill>
                  <a:srgbClr val="546278"/>
                </a:solidFill>
              </a:rPr>
              <a:t>			12 november		16:00 - 20:00					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	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						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546278"/>
                </a:solidFill>
              </a:rPr>
              <a:t>			</a:t>
            </a:r>
            <a:r>
              <a:rPr lang="nl" sz="2500">
                <a:solidFill>
                  <a:srgbClr val="546278"/>
                </a:solidFill>
              </a:rPr>
              <a:t>								</a:t>
            </a:r>
            <a:endParaRPr sz="2500">
              <a:solidFill>
                <a:srgbClr val="546278"/>
              </a:solidFill>
            </a:endParaRPr>
          </a:p>
          <a:p>
            <a:pPr indent="0" lvl="0" marL="330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Montserrat"/>
              <a:buNone/>
            </a:pPr>
            <a:r>
              <a:rPr lang="nl" sz="2500">
                <a:latin typeface="Rambla"/>
                <a:ea typeface="Rambla"/>
                <a:cs typeface="Rambla"/>
                <a:sym typeface="Rambla"/>
              </a:rPr>
              <a:t> </a:t>
            </a:r>
            <a:endParaRPr sz="2500" u="sng">
              <a:solidFill>
                <a:srgbClr val="0000FF"/>
              </a:solidFill>
              <a:latin typeface="Rambla"/>
              <a:ea typeface="Rambla"/>
              <a:cs typeface="Rambla"/>
              <a:sym typeface="Rambla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sz="2700"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sz="2700"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700" u="sng">
              <a:solidFill>
                <a:srgbClr val="0000FF"/>
              </a:solidFill>
              <a:latin typeface="Rambla"/>
              <a:ea typeface="Rambla"/>
              <a:cs typeface="Rambla"/>
              <a:sym typeface="Rambla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63525" lvl="0" marL="365125" rtl="0" algn="l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ts val="1800"/>
              <a:buFont typeface="Noto Sans Symbols"/>
              <a:buNone/>
            </a:pPr>
            <a:r>
              <a:t/>
            </a:r>
            <a:endParaRPr sz="2700"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3200">
              <a:solidFill>
                <a:srgbClr val="E36C09"/>
              </a:solidFill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700" u="sng" cap="none" strike="noStrik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5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idx="1" type="body"/>
          </p:nvPr>
        </p:nvSpPr>
        <p:spPr>
          <a:xfrm>
            <a:off x="873725" y="1507294"/>
            <a:ext cx="75402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717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323" name="Google Shape;323;p58"/>
          <p:cNvSpPr txBox="1"/>
          <p:nvPr>
            <p:ph type="title"/>
          </p:nvPr>
        </p:nvSpPr>
        <p:spPr>
          <a:xfrm>
            <a:off x="1001741" y="485291"/>
            <a:ext cx="75987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</a:pPr>
            <a:r>
              <a:rPr lang="nl"/>
              <a:t>MBO in Friesland/Groningen</a:t>
            </a:r>
            <a:endParaRPr/>
          </a:p>
        </p:txBody>
      </p:sp>
      <p:sp>
        <p:nvSpPr>
          <p:cNvPr id="324" name="Google Shape;324;p58"/>
          <p:cNvSpPr txBox="1"/>
          <p:nvPr/>
        </p:nvSpPr>
        <p:spPr>
          <a:xfrm>
            <a:off x="457200" y="1268730"/>
            <a:ext cx="82296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 u="sng">
                <a:solidFill>
                  <a:srgbClr val="546278"/>
                </a:solidFill>
              </a:rPr>
              <a:t>MBO Friesland</a:t>
            </a:r>
            <a:endParaRPr b="1" sz="1900" u="sng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546278"/>
                </a:solidFill>
              </a:rPr>
              <a:t>Firda		</a:t>
            </a:r>
            <a:r>
              <a:rPr lang="nl" sz="1900">
                <a:solidFill>
                  <a:srgbClr val="546278"/>
                </a:solidFill>
              </a:rPr>
              <a:t>	Open dagen 20 november 		15.00 - 20.00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							29 januari 	  		15.00 - 20.00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546278"/>
                </a:solidFill>
              </a:rPr>
              <a:t>Aeres*	</a:t>
            </a:r>
            <a:r>
              <a:rPr lang="nl" sz="1900">
                <a:solidFill>
                  <a:srgbClr val="546278"/>
                </a:solidFill>
              </a:rPr>
              <a:t>		Open dagen 18/20 november		15.00/19.00 - 21.00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					   		30 januari/11 februari 19.00 - 21.00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							</a:t>
            </a:r>
            <a:endParaRPr sz="1900">
              <a:solidFill>
                <a:srgbClr val="546278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546278"/>
                </a:solidFill>
              </a:rPr>
              <a:t>* verschilt per locatie</a:t>
            </a:r>
            <a:endParaRPr sz="1900">
              <a:solidFill>
                <a:srgbClr val="546278"/>
              </a:solidFill>
            </a:endParaRPr>
          </a:p>
          <a:p>
            <a:pPr indent="0" lvl="0" marL="330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Montserrat"/>
              <a:buNone/>
            </a:pPr>
            <a:r>
              <a:rPr lang="nl" sz="2500">
                <a:latin typeface="Rambla"/>
                <a:ea typeface="Rambla"/>
                <a:cs typeface="Rambla"/>
                <a:sym typeface="Rambla"/>
              </a:rPr>
              <a:t> </a:t>
            </a:r>
            <a:endParaRPr sz="2500" u="sng">
              <a:solidFill>
                <a:srgbClr val="0000FF"/>
              </a:solidFill>
              <a:latin typeface="Rambla"/>
              <a:ea typeface="Rambla"/>
              <a:cs typeface="Rambla"/>
              <a:sym typeface="Rambla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sz="2700"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1850"/>
              <a:buFont typeface="Rambla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sz="2700"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700" u="sng">
              <a:solidFill>
                <a:srgbClr val="0000FF"/>
              </a:solidFill>
              <a:latin typeface="Rambla"/>
              <a:ea typeface="Rambla"/>
              <a:cs typeface="Rambla"/>
              <a:sym typeface="Rambla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63525" lvl="0" marL="365125" rtl="0" algn="l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ts val="1800"/>
              <a:buFont typeface="Noto Sans Symbols"/>
              <a:buNone/>
            </a:pPr>
            <a:r>
              <a:t/>
            </a:r>
            <a:endParaRPr sz="2700"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3200">
              <a:solidFill>
                <a:srgbClr val="E36C09"/>
              </a:solidFill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rgbClr val="546278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700" u="sng" cap="none" strike="noStrik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5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Decanaat</a:t>
            </a:r>
            <a:endParaRPr/>
          </a:p>
        </p:txBody>
      </p:sp>
      <p:sp>
        <p:nvSpPr>
          <p:cNvPr id="330" name="Google Shape;330;p59"/>
          <p:cNvSpPr txBox="1"/>
          <p:nvPr/>
        </p:nvSpPr>
        <p:spPr>
          <a:xfrm>
            <a:off x="1192825" y="1171100"/>
            <a:ext cx="68712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Ouders, mentor en decaan helpen bij kiezen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Individuele begeleiding indien nodig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Contact: </a:t>
            </a:r>
            <a:r>
              <a:rPr lang="nl" sz="27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b.miedema@singelland.nl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of via school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0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 gaat u nu naartoe?</a:t>
            </a:r>
            <a:endParaRPr/>
          </a:p>
        </p:txBody>
      </p:sp>
      <p:sp>
        <p:nvSpPr>
          <p:cNvPr id="336" name="Google Shape;336;p60"/>
          <p:cNvSpPr txBox="1"/>
          <p:nvPr/>
        </p:nvSpPr>
        <p:spPr>
          <a:xfrm>
            <a:off x="1192825" y="1171100"/>
            <a:ext cx="6097800" cy="37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Ouders van leerlingen uit 3T1 gaan naar lokaal 12 (mentor B. Gies)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Ouders van leerlingen uit 3T2 gaan naar lokaal 3 (mentor R. Achterberg)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Programma van vanavond</a:t>
            </a:r>
            <a:endParaRPr/>
          </a:p>
        </p:txBody>
      </p:sp>
      <p:sp>
        <p:nvSpPr>
          <p:cNvPr id="206" name="Google Shape;206;p40"/>
          <p:cNvSpPr txBox="1"/>
          <p:nvPr>
            <p:ph idx="1" type="body"/>
          </p:nvPr>
        </p:nvSpPr>
        <p:spPr>
          <a:xfrm>
            <a:off x="873725" y="1400500"/>
            <a:ext cx="7540200" cy="3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445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 2 jaar						(Profiel)vakken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PTD en  PTA						</a:t>
            </a: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 het VMBO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Herkansingsmogelijkheden		</a:t>
            </a: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PTA LOB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Overgang klas 3 naar 4			</a:t>
            </a: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LOB activiteiten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89999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Slaag-/zakregeling				Decanaat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Kennismaking met mentor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44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/>
          <p:nvPr>
            <p:ph idx="1" type="body"/>
          </p:nvPr>
        </p:nvSpPr>
        <p:spPr>
          <a:xfrm>
            <a:off x="873725" y="1152475"/>
            <a:ext cx="805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Examenperiode duurt 2 jaar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 (Schoolexamen) en CE (Centraal Examen)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Eindcijfer = (SE+CE)/2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 en SE tellen dus even zwaar 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52B91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 en CE: Recht op (25%) extra tijd →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doorgeven aan mentor (deskundigenverklaring nodig)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6939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1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Examen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b="1"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PTD: </a:t>
            </a: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(Programma toetsing en doorstroming) Dat zijn toetsen die alleen meetellen voor de bevordering van klas 3 naar 4. Volgend jaar tellen deze cijfers niet meer mee!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b="1"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PTA:</a:t>
            </a:r>
            <a:r>
              <a:rPr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(Programma toetsing en afsluiting) Dat zijn toetsen die meetellen voor de bevordering naar klas 4 én meetellen voor het examen. De cijfers worden meegenomen van klas 3 naar 4!</a:t>
            </a:r>
            <a:endParaRPr b="1" sz="23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18" name="Google Shape;218;p42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Twee soorten toetsen: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425725" y="1152475"/>
            <a:ext cx="840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bla"/>
              <a:buChar char="●"/>
            </a:pP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Nederlands, Engels, wiskunde en technologie &amp; toepassing:</a:t>
            </a:r>
            <a:endParaRPr i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klas 3 TL alleen PTD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klas 4 start PTA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bla"/>
              <a:buChar char="●"/>
            </a:pP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Biologie, nask1, nask2, economie, geschiedenis, Duits en beeldende vakken:</a:t>
            </a:r>
            <a:endParaRPr i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klas 3 combinatie van PTA en PTD,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PTA loopt door van klas 3 in 4</a:t>
            </a:r>
            <a:endParaRPr sz="2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4" name="Google Shape;224;p43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PTD en PTA </a:t>
            </a:r>
            <a:r>
              <a:rPr lang="nl">
                <a:highlight>
                  <a:schemeClr val="lt1"/>
                </a:highlight>
              </a:rPr>
              <a:t>(1)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>
            <p:ph idx="1" type="body"/>
          </p:nvPr>
        </p:nvSpPr>
        <p:spPr>
          <a:xfrm>
            <a:off x="873725" y="1641300"/>
            <a:ext cx="7540200" cy="29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5689" lvl="0" marL="36512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Rambla"/>
              <a:buChar char="▶"/>
            </a:pPr>
            <a:r>
              <a:rPr lang="nl" sz="2500" u="sng">
                <a:solidFill>
                  <a:schemeClr val="accent5"/>
                </a:solidFill>
                <a:latin typeface="Rambla"/>
                <a:ea typeface="Rambla"/>
                <a:cs typeface="Rambla"/>
                <a:sym typeface="Ramb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 Surhuisterveen | Singelland</a:t>
            </a:r>
            <a:r>
              <a:rPr lang="nl" sz="2500">
                <a:latin typeface="Rambla"/>
                <a:ea typeface="Rambla"/>
                <a:cs typeface="Rambla"/>
                <a:sym typeface="Rambla"/>
              </a:rPr>
              <a:t> onder </a:t>
            </a:r>
            <a:r>
              <a:rPr lang="nl" sz="2500" u="sng">
                <a:solidFill>
                  <a:schemeClr val="accent5"/>
                </a:solidFill>
                <a:latin typeface="Rambla"/>
                <a:ea typeface="Rambla"/>
                <a:cs typeface="Rambla"/>
                <a:sym typeface="Ramb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Downloads</a:t>
            </a:r>
            <a:r>
              <a:rPr lang="nl" sz="2500">
                <a:latin typeface="Rambla"/>
                <a:ea typeface="Rambla"/>
                <a:cs typeface="Rambla"/>
                <a:sym typeface="Rambla"/>
              </a:rPr>
              <a:t> </a:t>
            </a:r>
            <a:endParaRPr sz="2500" u="sng">
              <a:solidFill>
                <a:schemeClr val="accent5"/>
              </a:solidFill>
              <a:latin typeface="Rambla"/>
              <a:ea typeface="Rambla"/>
              <a:cs typeface="Rambla"/>
              <a:sym typeface="Rambla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05689" lvl="0" marL="36512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Rambla"/>
              <a:buChar char="▶"/>
            </a:pP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Examenreglement</a:t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05689" lvl="0" marL="36512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Rambla"/>
              <a:buChar char="▶"/>
            </a:pP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Vakken PTA klas 3&amp;4 en PTD klas 3</a:t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6512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4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highlight>
                  <a:schemeClr val="lt1"/>
                </a:highlight>
              </a:rPr>
              <a:t>PTD en PTA (2)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Elke toets met een voldoende (6,0) afronden.</a:t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Onvoldoende betekent voor de meeste toetsen verplicht het bijspijkeruur volgen en mogelijk herkansen. </a:t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Dit geldt voor alle vakken.</a:t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Voorwaarde voor herkansen: Leerlingen moeten kunnen laten zien dat zij een herkansing verdiend hebben!!</a:t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6" name="Google Shape;236;p45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highlight>
                  <a:schemeClr val="lt1"/>
                </a:highlight>
              </a:rPr>
              <a:t>Herkansingsmogelijkheden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/>
          <p:nvPr>
            <p:ph idx="1" type="body"/>
          </p:nvPr>
        </p:nvSpPr>
        <p:spPr>
          <a:xfrm>
            <a:off x="873725" y="1104300"/>
            <a:ext cx="8351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Gemiddelde eindcijfer van klas 3 per vak =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(toetsen PTD + toetsen PTA)       :      totale weging van de toetsen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3" name="Google Shape;243;p4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Overgang klas 3 naar 4 (1)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