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5"/>
    <p:sldMasterId id="2147483681" r:id="rId6"/>
    <p:sldMasterId id="214748368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02893E-887E-4E15-94A1-BF5FA1A1C128}">
  <a:tblStyle styleId="{2702893E-887E-4E15-94A1-BF5FA1A1C1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3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5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1cc3b0e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1cc3b0e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20b15b8e4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020b15b8e4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1cc3b0e98_0_420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101cc3b0e98_0_420:notes"/>
          <p:cNvSpPr/>
          <p:nvPr>
            <p:ph idx="2" type="sldImg"/>
          </p:nvPr>
        </p:nvSpPr>
        <p:spPr>
          <a:xfrm>
            <a:off x="381000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20b15b8e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020b15b8e4_0_10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1020b15b8e4_0_10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20b15b8e4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1020b15b8e4_0_70:notes"/>
          <p:cNvSpPr txBox="1"/>
          <p:nvPr>
            <p:ph idx="1" type="body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1020b15b8e4_0_70:notes"/>
          <p:cNvSpPr txBox="1"/>
          <p:nvPr>
            <p:ph idx="12" type="sldNum"/>
          </p:nvPr>
        </p:nvSpPr>
        <p:spPr>
          <a:xfrm>
            <a:off x="3884614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1cc3b0e9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1cc3b0e9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20b15b8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20b15b8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20b15b8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20b15b8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1cc3b0e98_0_3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101cc3b0e98_0_302:notes"/>
          <p:cNvSpPr txBox="1"/>
          <p:nvPr>
            <p:ph idx="1" type="body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20b15b8e4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20b15b8e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20b15b8e4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20b15b8e4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20b15b8e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20b15b8e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20b15b8e4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020b15b8e4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51" name="Google Shape;51;p13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7609100" cy="2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54" name="Google Shape;54;p13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/>
        </p:txBody>
      </p:sp>
      <p:sp>
        <p:nvSpPr>
          <p:cNvPr id="57" name="Google Shape;57;p13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descr="vo-surhuisterveen-CMYK.png" id="66" name="Google Shape;66;p15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68" name="Google Shape;68;p16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7609100" cy="25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71" name="Google Shape;71;p16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4" name="Google Shape;74;p16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80" name="Google Shape;80;p17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85" name="Google Shape;85;p18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0" name="Google Shape;90;p19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91" name="Google Shape;91;p1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4" name="Google Shape;94;p20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95" name="Google Shape;95;p2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9" name="Google Shape;99;p21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00" name="Google Shape;100;p2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vo-surhuisterveen-CMYK.png" id="104" name="Google Shape;104;p2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06" name="Google Shape;106;p23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222276" cy="1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108" name="Google Shape;108;p23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3921725" y="3424150"/>
            <a:ext cx="5222276" cy="174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109" name="Google Shape;109;p23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111" name="Google Shape;111;p24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19" name="Google Shape;119;p2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20" name="Google Shape;120;p26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tekst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23" name="Google Shape;123;p27"/>
          <p:cNvSpPr txBox="1"/>
          <p:nvPr>
            <p:ph type="title"/>
          </p:nvPr>
        </p:nvSpPr>
        <p:spPr>
          <a:xfrm>
            <a:off x="402082" y="1534900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" type="subTitle"/>
          </p:nvPr>
        </p:nvSpPr>
        <p:spPr>
          <a:xfrm>
            <a:off x="2263575" y="30631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vo-surhuisterveen-CMYK.png" id="125" name="Google Shape;125;p27"/>
          <p:cNvPicPr preferRelativeResize="0"/>
          <p:nvPr/>
        </p:nvPicPr>
        <p:blipFill rotWithShape="1">
          <a:blip r:embed="rId2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afbeelding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27" name="Google Shape;127;p28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5706824" cy="19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/>
          <p:nvPr/>
        </p:nvSpPr>
        <p:spPr>
          <a:xfrm flipH="1">
            <a:off x="-39150" y="2969033"/>
            <a:ext cx="9222300" cy="1777800"/>
          </a:xfrm>
          <a:prstGeom prst="rtTriangle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>
            <p:ph idx="12" type="sldNum"/>
          </p:nvPr>
        </p:nvSpPr>
        <p:spPr>
          <a:xfrm>
            <a:off x="8472458" y="4983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vo-surhuisterveen-CMYK.png" id="130" name="Google Shape;130;p28"/>
          <p:cNvPicPr preferRelativeResize="0"/>
          <p:nvPr/>
        </p:nvPicPr>
        <p:blipFill rotWithShape="1">
          <a:blip r:embed="rId4">
            <a:alphaModFix/>
          </a:blip>
          <a:srcRect b="-1029" l="0" r="-12561" t="1030"/>
          <a:stretch/>
        </p:blipFill>
        <p:spPr>
          <a:xfrm>
            <a:off x="457202" y="356152"/>
            <a:ext cx="3028375" cy="7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>
            <p:ph type="title"/>
          </p:nvPr>
        </p:nvSpPr>
        <p:spPr>
          <a:xfrm>
            <a:off x="396830" y="3310168"/>
            <a:ext cx="8279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/>
          <p:nvPr/>
        </p:nvSpPr>
        <p:spPr>
          <a:xfrm>
            <a:off x="0" y="4740845"/>
            <a:ext cx="9144000" cy="792600"/>
          </a:xfrm>
          <a:prstGeom prst="rect">
            <a:avLst/>
          </a:prstGeom>
          <a:solidFill>
            <a:srgbClr val="8852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37" name="Google Shape;137;p29"/>
          <p:cNvSpPr txBox="1"/>
          <p:nvPr/>
        </p:nvSpPr>
        <p:spPr>
          <a:xfrm>
            <a:off x="997075" y="1258425"/>
            <a:ext cx="72663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466625" y="1475075"/>
            <a:ext cx="81657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62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o-surhuisterveen-CMYK.png" id="139" name="Google Shape;139;p29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873725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832400" y="1152475"/>
            <a:ext cx="343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45" name="Google Shape;145;p30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48" name="Google Shape;148;p31"/>
          <p:cNvSpPr txBox="1"/>
          <p:nvPr>
            <p:ph type="title"/>
          </p:nvPr>
        </p:nvSpPr>
        <p:spPr>
          <a:xfrm>
            <a:off x="873725" y="32929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49" name="Google Shape;149;p31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idx="1" type="body"/>
          </p:nvPr>
        </p:nvSpPr>
        <p:spPr>
          <a:xfrm>
            <a:off x="873725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2" name="Google Shape;15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3" name="Google Shape;153;p32"/>
          <p:cNvSpPr txBox="1"/>
          <p:nvPr>
            <p:ph type="title"/>
          </p:nvPr>
        </p:nvSpPr>
        <p:spPr>
          <a:xfrm>
            <a:off x="873725" y="425150"/>
            <a:ext cx="38376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descr="vo-surhuisterveen-CMYK.png" id="154" name="Google Shape;154;p32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57" name="Google Shape;157;p33"/>
          <p:cNvSpPr txBox="1"/>
          <p:nvPr>
            <p:ph type="title"/>
          </p:nvPr>
        </p:nvSpPr>
        <p:spPr>
          <a:xfrm>
            <a:off x="344350" y="917335"/>
            <a:ext cx="8279700" cy="29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vo-surhuisterveen-CMYK.png" id="158" name="Google Shape;158;p33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0@4x.png" id="160" name="Google Shape;160;p34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>
            <a:off x="0" y="0"/>
            <a:ext cx="3916707" cy="13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descr="Asset 10@4x.png" id="162" name="Google Shape;162;p34"/>
          <p:cNvPicPr preferRelativeResize="0"/>
          <p:nvPr/>
        </p:nvPicPr>
        <p:blipFill rotWithShape="1">
          <a:blip r:embed="rId3">
            <a:alphaModFix/>
          </a:blip>
          <a:srcRect b="0" l="59" r="69" t="0"/>
          <a:stretch/>
        </p:blipFill>
        <p:spPr>
          <a:xfrm rot="10800000">
            <a:off x="5227294" y="3861613"/>
            <a:ext cx="3916707" cy="131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-surhuisterveen-CMYK.png" id="163" name="Google Shape;163;p34"/>
          <p:cNvPicPr preferRelativeResize="0"/>
          <p:nvPr/>
        </p:nvPicPr>
        <p:blipFill rotWithShape="1">
          <a:blip r:embed="rId4">
            <a:alphaModFix/>
          </a:blip>
          <a:srcRect b="-1029" l="0" r="82900" t="1030"/>
          <a:stretch/>
        </p:blipFill>
        <p:spPr>
          <a:xfrm>
            <a:off x="362467" y="270933"/>
            <a:ext cx="251925" cy="4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CUSTOM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o-surhuisterveen-CMYK.png" id="165" name="Google Shape;165;p35"/>
          <p:cNvPicPr preferRelativeResize="0"/>
          <p:nvPr/>
        </p:nvPicPr>
        <p:blipFill rotWithShape="1">
          <a:blip r:embed="rId2">
            <a:alphaModFix/>
          </a:blip>
          <a:srcRect b="-1029" l="0" r="82900" t="1030"/>
          <a:stretch/>
        </p:blipFill>
        <p:spPr>
          <a:xfrm>
            <a:off x="457202" y="459275"/>
            <a:ext cx="460050" cy="7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sz="2400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sz="1800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1230025" y="37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5292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88529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6278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46278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6278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4627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ites.google.com/s/1BMU5Z6dC_hUToThJb71psJAodnWYX6KR/p/1N7j93PxqvQ6h9V3Cu5vIob6PaaiJWi9T/edi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/>
          <p:nvPr>
            <p:ph type="title"/>
          </p:nvPr>
        </p:nvSpPr>
        <p:spPr>
          <a:xfrm rot="-648060">
            <a:off x="735450" y="2786981"/>
            <a:ext cx="8279683" cy="144733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Voorlichting klas 2TL</a:t>
            </a:r>
            <a:endParaRPr/>
          </a:p>
        </p:txBody>
      </p:sp>
      <p:sp>
        <p:nvSpPr>
          <p:cNvPr id="171" name="Google Shape;171;p36"/>
          <p:cNvSpPr txBox="1"/>
          <p:nvPr>
            <p:ph idx="1" type="subTitle"/>
          </p:nvPr>
        </p:nvSpPr>
        <p:spPr>
          <a:xfrm>
            <a:off x="2216350" y="4157891"/>
            <a:ext cx="64182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nl"/>
              <a:t>8</a:t>
            </a:r>
            <a:r>
              <a:rPr lang="nl"/>
              <a:t> maart 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21e eeuwse vaardigheden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Samenwerken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Samenwerken met bedrijven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Techniek in alle profielen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Pilot - plaats voor 24 leerlingen</a:t>
            </a:r>
            <a:endParaRPr/>
          </a:p>
        </p:txBody>
      </p:sp>
      <p:sp>
        <p:nvSpPr>
          <p:cNvPr id="226" name="Google Shape;226;p45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Technologie en toepassing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nl" u="sng">
                <a:solidFill>
                  <a:schemeClr val="hlink"/>
                </a:solidFill>
                <a:hlinkClick r:id="rId3"/>
              </a:rPr>
              <a:t>https://sites.google.com/s/1BMU5Z6dC_hUToThJb71psJAodnWYX6KR/p/1N7j93PxqvQ6h9V3Cu5vIob6PaaiJWi9T/edit</a:t>
            </a:r>
            <a:endParaRPr u="sng">
              <a:solidFill>
                <a:schemeClr val="hlink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>
                <a:solidFill>
                  <a:schemeClr val="dk1"/>
                </a:solidFill>
              </a:rPr>
              <a:t>Oriëntatie op jezelf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>
                <a:solidFill>
                  <a:schemeClr val="dk1"/>
                </a:solidFill>
              </a:rPr>
              <a:t>Oriëntatie op een beroep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>
                <a:solidFill>
                  <a:schemeClr val="dk1"/>
                </a:solidFill>
              </a:rPr>
              <a:t>Oriëntatie op het MBO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Leerling houdt zelf zijn/haar portfolio bij in Google Drive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Persoonlijke visitekaartje </a:t>
            </a:r>
            <a:endParaRPr sz="1300" u="sng">
              <a:solidFill>
                <a:schemeClr val="hlink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32" name="Google Shape;232;p46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</a:pPr>
            <a:r>
              <a:rPr lang="nl"/>
              <a:t>Website decanaat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>
            <p:ph idx="1" type="body"/>
          </p:nvPr>
        </p:nvSpPr>
        <p:spPr>
          <a:xfrm>
            <a:off x="873725" y="1050117"/>
            <a:ext cx="754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3429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ambla"/>
              <a:buChar char="●"/>
            </a:pPr>
            <a:r>
              <a:rPr lang="nl">
                <a:solidFill>
                  <a:schemeClr val="dk1"/>
                </a:solidFill>
              </a:rPr>
              <a:t> LMO gesprekken met mentor, ouder en leerling tussen herfst en kerstvakantie</a:t>
            </a:r>
            <a:endParaRPr>
              <a:solidFill>
                <a:schemeClr val="dk1"/>
              </a:solidFill>
            </a:endParaRPr>
          </a:p>
          <a:p>
            <a:pPr indent="-114300" lvl="0" marL="3429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 Na afsluiten PO het formulier profieloriëntatie invullen </a:t>
            </a:r>
            <a:endParaRPr>
              <a:solidFill>
                <a:schemeClr val="dk1"/>
              </a:solidFill>
            </a:endParaRPr>
          </a:p>
          <a:p>
            <a:pPr indent="-114300" lvl="0" marL="3429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 Stagedag?</a:t>
            </a:r>
            <a:endParaRPr>
              <a:solidFill>
                <a:schemeClr val="dk1"/>
              </a:solidFill>
            </a:endParaRPr>
          </a:p>
          <a:p>
            <a:pPr indent="-114300" lvl="0" marL="3429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 Gesprek mentor en leerling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7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Activiteiten dit schooljaar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/>
          <p:nvPr>
            <p:ph idx="1" type="body"/>
          </p:nvPr>
        </p:nvSpPr>
        <p:spPr>
          <a:xfrm>
            <a:off x="873725" y="1152475"/>
            <a:ext cx="7960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Ouders, mentor en decaan helpen bij kiezen</a:t>
            </a:r>
            <a:endParaRPr>
              <a:solidFill>
                <a:srgbClr val="000000"/>
              </a:solidFill>
            </a:endParaRPr>
          </a:p>
          <a:p>
            <a:pPr indent="-26670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Keuze eind maart profiel- en keuzevakken</a:t>
            </a:r>
            <a:endParaRPr>
              <a:solidFill>
                <a:srgbClr val="000000"/>
              </a:solidFill>
            </a:endParaRPr>
          </a:p>
          <a:p>
            <a:pPr indent="-266700" lvl="0" marL="3429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Contact: </a:t>
            </a:r>
            <a:r>
              <a:rPr lang="nl" u="sng">
                <a:solidFill>
                  <a:srgbClr val="0000FF"/>
                </a:solidFill>
              </a:rPr>
              <a:t>b.miedema</a:t>
            </a:r>
            <a:r>
              <a:rPr lang="nl" u="sng">
                <a:solidFill>
                  <a:srgbClr val="0000FF"/>
                </a:solidFill>
              </a:rPr>
              <a:t>@singelland </a:t>
            </a:r>
            <a:r>
              <a:rPr lang="nl">
                <a:solidFill>
                  <a:srgbClr val="000000"/>
                </a:solidFill>
              </a:rPr>
              <a:t>of bellen via school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8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Decanaat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Bevordering naar klas 3TL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Hoe kies je?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Wanneer kies je?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Profielen VO-Surhuisterveen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7" name="Google Shape;177;p37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Programma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Geen bespreekgeval, dan max 2 manco’s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(een vijf is 1 manco, een vier of lager telt voor 2!)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Wel bespreekgeval, dan max 4 manco’s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Meer dan 4 manco’s betekent door naar 3 kader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 twijfel of vragen altijd contact opnemen met de mentor!</a:t>
            </a:r>
            <a:endParaRPr/>
          </a:p>
        </p:txBody>
      </p:sp>
      <p:sp>
        <p:nvSpPr>
          <p:cNvPr id="183" name="Google Shape;183;p38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Bevordering naar klas 3TL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Profieloriëntatie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Deze voorlichting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Voorlopig advies bij “paasrapport”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Advies bij eindrapport klas 2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Eventueel individuele begeleiding</a:t>
            </a:r>
            <a:endParaRPr/>
          </a:p>
        </p:txBody>
      </p:sp>
      <p:sp>
        <p:nvSpPr>
          <p:cNvPr id="189" name="Google Shape;189;p39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kies je?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nl"/>
              <a:t>Wanneer kiezen?</a:t>
            </a:r>
            <a:endParaRPr/>
          </a:p>
        </p:txBody>
      </p:sp>
      <p:sp>
        <p:nvSpPr>
          <p:cNvPr id="195" name="Google Shape;195;p40"/>
          <p:cNvSpPr txBox="1"/>
          <p:nvPr>
            <p:ph idx="1" type="body"/>
          </p:nvPr>
        </p:nvSpPr>
        <p:spPr>
          <a:xfrm>
            <a:off x="902975" y="675650"/>
            <a:ext cx="7540200" cy="4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t/>
            </a:r>
            <a:endParaRPr u="sng">
              <a:solidFill>
                <a:srgbClr val="000000"/>
              </a:solidFill>
            </a:endParaRPr>
          </a:p>
          <a:p>
            <a:pPr indent="0" lvl="0" marL="107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t/>
            </a:r>
            <a:endParaRPr u="sng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2e rapport in maart (begin april)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Keuze voor profiel, leerweg en vakken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Digitaal via Magister de keuze invullen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Aanpassen alleen via decaan/teamleider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>
                <a:solidFill>
                  <a:srgbClr val="000000"/>
                </a:solidFill>
              </a:rPr>
              <a:t>Bij twijfelaars altijd gesprek met decaan TL en BK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Theoretische leerweg (TL)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Kaderberoepsgerichte leerweg (K)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Basisberoepsgerichte leerweg (B)</a:t>
            </a:r>
            <a:endParaRPr/>
          </a:p>
        </p:txBody>
      </p:sp>
      <p:sp>
        <p:nvSpPr>
          <p:cNvPr id="201" name="Google Shape;201;p41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Leerwegen in het vmbo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/>
          <p:nvPr>
            <p:ph idx="1" type="body"/>
          </p:nvPr>
        </p:nvSpPr>
        <p:spPr>
          <a:xfrm>
            <a:off x="873725" y="1152475"/>
            <a:ext cx="7540200" cy="3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/>
              <a:t>TL: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Zorg en Welzijn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Techniek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Economie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Landbouw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/>
              <a:t>Kader: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Zorg en Welzijn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Bouw, Wonen en Interieur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Mobiliteit en transport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Dienstverlening en producten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2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Profielen in Surhuisterveen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3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Gemeenschappelijk deel (verplicht deel)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Profieldeel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Keuzedeel</a:t>
            </a:r>
            <a:endParaRPr/>
          </a:p>
        </p:txBody>
      </p:sp>
      <p:sp>
        <p:nvSpPr>
          <p:cNvPr id="213" name="Google Shape;213;p43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Profielen TL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/>
          <p:nvPr>
            <p:ph idx="1" type="body"/>
          </p:nvPr>
        </p:nvSpPr>
        <p:spPr>
          <a:xfrm>
            <a:off x="873725" y="1152475"/>
            <a:ext cx="75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4"/>
          <p:cNvSpPr txBox="1"/>
          <p:nvPr>
            <p:ph type="title"/>
          </p:nvPr>
        </p:nvSpPr>
        <p:spPr>
          <a:xfrm>
            <a:off x="873725" y="329300"/>
            <a:ext cx="7598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0" name="Google Shape;220;p44"/>
          <p:cNvGraphicFramePr/>
          <p:nvPr/>
        </p:nvGraphicFramePr>
        <p:xfrm>
          <a:off x="30438" y="720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{2702893E-887E-4E15-94A1-BF5FA1A1C128}</a:tableStyleId>
              </a:tblPr>
              <a:tblGrid>
                <a:gridCol w="1908400"/>
                <a:gridCol w="1747850"/>
                <a:gridCol w="1793700"/>
                <a:gridCol w="1793700"/>
                <a:gridCol w="1793700"/>
              </a:tblGrid>
              <a:tr h="45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Zorg &amp; Welzijn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Economie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Techniek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Landbouw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Gemeenschappelijk deel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Nederlands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Engels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LO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CKV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Gd/lv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Nederlands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Engels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LO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CKV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Gd/lv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Nederlands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Engels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LO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CKV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Gd/lv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Nederlands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Engels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LO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CKV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Gd/lv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Profiel</a:t>
                      </a:r>
                      <a:r>
                        <a:rPr b="1" lang="nl"/>
                        <a:t> deel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Wiskunde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Biologie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Wiskunde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Economie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Wiskunde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Nask 1 </a:t>
                      </a:r>
                      <a:r>
                        <a:rPr lang="nl" sz="1000">
                          <a:solidFill>
                            <a:schemeClr val="dk1"/>
                          </a:solidFill>
                        </a:rPr>
                        <a:t>(natuurkunde)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Wiskunde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Nask1 </a:t>
                      </a:r>
                      <a:r>
                        <a:rPr lang="nl" sz="1000">
                          <a:solidFill>
                            <a:schemeClr val="dk1"/>
                          </a:solidFill>
                        </a:rPr>
                        <a:t>(natuurkunde) </a:t>
                      </a:r>
                      <a:r>
                        <a:rPr lang="nl"/>
                        <a:t>/biologie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67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Vrije deel         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(kies 4 vakken)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Duits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Nask1 </a:t>
                      </a:r>
                      <a:r>
                        <a:rPr lang="nl" sz="1000"/>
                        <a:t>(natuurkunde)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Nask2 </a:t>
                      </a:r>
                      <a:r>
                        <a:rPr lang="nl" sz="1000"/>
                        <a:t>(scheikunde)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Aardrijkskunde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Geschiedenis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Economie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Beeldende vorming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Duits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Nask1 </a:t>
                      </a:r>
                      <a:r>
                        <a:rPr lang="nl" sz="1000">
                          <a:solidFill>
                            <a:schemeClr val="dk1"/>
                          </a:solidFill>
                        </a:rPr>
                        <a:t>(natuurkunde)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Nask2 </a:t>
                      </a:r>
                      <a:r>
                        <a:rPr lang="nl" sz="1000">
                          <a:solidFill>
                            <a:schemeClr val="dk1"/>
                          </a:solidFill>
                        </a:rPr>
                        <a:t>(scheikunde)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Biologie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Aardrijkskunde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Geschiedenis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Beeldende vorming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Duits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Nask2 </a:t>
                      </a:r>
                      <a:r>
                        <a:rPr lang="nl" sz="1000">
                          <a:solidFill>
                            <a:schemeClr val="dk1"/>
                          </a:solidFill>
                        </a:rPr>
                        <a:t>(scheikunde)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Biologie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Aardrijkskunde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Geschiedenis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Economie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Beeldende vorming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Duits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Nask1 </a:t>
                      </a:r>
                      <a:r>
                        <a:rPr lang="nl" sz="1000">
                          <a:solidFill>
                            <a:schemeClr val="dk1"/>
                          </a:solidFill>
                        </a:rPr>
                        <a:t>(natuurkunde)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Nask2 </a:t>
                      </a:r>
                      <a:r>
                        <a:rPr lang="nl" sz="1000">
                          <a:solidFill>
                            <a:schemeClr val="dk1"/>
                          </a:solidFill>
                        </a:rPr>
                        <a:t>(scheikunde)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Biologie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Aardrijkskunde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Geschiedenis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Beeldende vorming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8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/>
                        <a:t>E</a:t>
                      </a:r>
                      <a:r>
                        <a:rPr b="1" lang="nl"/>
                        <a:t>xtra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Technologie en toepassing (T&amp;T)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Technologie en toepassing (T&amp;T)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Technologie en toepassing (T&amp;T)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>
                          <a:solidFill>
                            <a:schemeClr val="dk1"/>
                          </a:solidFill>
                        </a:rPr>
                        <a:t>Technologie en toepassing (T&amp;T)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ngelland Burg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