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3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Montserrat" panose="020B0604020202020204" pitchFamily="2" charset="0"/>
      <p:regular r:id="rId40"/>
      <p:bold r:id="rId41"/>
      <p:italic r:id="rId42"/>
      <p:boldItalic r:id="rId43"/>
    </p:embeddedFont>
    <p:embeddedFont>
      <p:font typeface="Rambla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7504CA-BC95-4B7B-8775-395E8C9615E5}">
  <a:tblStyle styleId="{BB7504CA-BC95-4B7B-8775-395E8C9615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09AA0D3-BD4E-4852-925A-EC3D7FF6B8F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7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015be0ecb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419" cy="34291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6015be0ecb_1_65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60" cy="411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ee10923d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eee10923dc_0_40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eee10923dc_0_40:notes"/>
          <p:cNvSpPr txBox="1">
            <a:spLocks noGrp="1"/>
          </p:cNvSpPr>
          <p:nvPr>
            <p:ph type="sldNum" idx="12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ee10923d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eee10923dc_0_46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eee10923dc_0_46:notes"/>
          <p:cNvSpPr txBox="1">
            <a:spLocks noGrp="1"/>
          </p:cNvSpPr>
          <p:nvPr>
            <p:ph type="sldNum" idx="12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ee10923d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eee10923dc_0_52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eee10923dc_0_52:notes"/>
          <p:cNvSpPr txBox="1">
            <a:spLocks noGrp="1"/>
          </p:cNvSpPr>
          <p:nvPr>
            <p:ph type="sldNum" idx="12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eee10923d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eee10923dc_0_58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eee10923dc_0_58:notes"/>
          <p:cNvSpPr txBox="1">
            <a:spLocks noGrp="1"/>
          </p:cNvSpPr>
          <p:nvPr>
            <p:ph type="sldNum" idx="12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ee10923d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eee10923dc_0_64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/>
              <a:t>CE gem. = 5,3</a:t>
            </a:r>
            <a:endParaRPr/>
          </a:p>
        </p:txBody>
      </p:sp>
      <p:sp>
        <p:nvSpPr>
          <p:cNvPr id="258" name="Google Shape;258;geee10923dc_0_64:notes"/>
          <p:cNvSpPr txBox="1">
            <a:spLocks noGrp="1"/>
          </p:cNvSpPr>
          <p:nvPr>
            <p:ph type="sldNum" idx="12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ee10923d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eee10923dc_0_70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/>
              <a:t>Eindcijfer CE = 5,3</a:t>
            </a:r>
            <a:endParaRPr/>
          </a:p>
        </p:txBody>
      </p:sp>
      <p:sp>
        <p:nvSpPr>
          <p:cNvPr id="265" name="Google Shape;265;geee10923dc_0_70:notes"/>
          <p:cNvSpPr txBox="1">
            <a:spLocks noGrp="1"/>
          </p:cNvSpPr>
          <p:nvPr>
            <p:ph type="sldNum" idx="12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015be0ecb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419" cy="34291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6015be0ecb_1_13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60" cy="411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0b784b04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60b784b040_0_25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015be0ecb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419" cy="34291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6015be0ecb_1_135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60" cy="411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015be0ecb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6015be0ecb_1_152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015be0ecb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419" cy="34291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6015be0ecb_1_125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60" cy="411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0b784b04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60b784b040_0_19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0b784b04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60b784b040_0_13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8cee9c2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98cee9c2c9_0_0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g98cee9c2c9_0_0:notes"/>
          <p:cNvSpPr txBox="1">
            <a:spLocks noGrp="1"/>
          </p:cNvSpPr>
          <p:nvPr>
            <p:ph type="sldNum" idx="12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nl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98cee9c2c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98cee9c2c9_0_7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g98cee9c2c9_0_7:notes"/>
          <p:cNvSpPr txBox="1">
            <a:spLocks noGrp="1"/>
          </p:cNvSpPr>
          <p:nvPr>
            <p:ph type="sldNum" idx="12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98cee9c2c9_0_13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98cee9c2c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0" y="685837"/>
            <a:ext cx="66756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b18ddf8a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b18ddf8a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98cee9c2c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98cee9c2c9_0_18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98cee9c2c9_0_18:notes"/>
          <p:cNvSpPr txBox="1">
            <a:spLocks noGrp="1"/>
          </p:cNvSpPr>
          <p:nvPr>
            <p:ph type="sldNum" idx="12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015be0ecb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419" cy="34291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g6015be0ecb_1_265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360" cy="411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g6015be0ecb_1_265:notes"/>
          <p:cNvSpPr txBox="1">
            <a:spLocks noGrp="1"/>
          </p:cNvSpPr>
          <p:nvPr>
            <p:ph type="sldNum" idx="12"/>
          </p:nvPr>
        </p:nvSpPr>
        <p:spPr>
          <a:xfrm>
            <a:off x="3884614" y="8685223"/>
            <a:ext cx="2971841" cy="45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nl"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2505c0cd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2505c0cd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ee10923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eee10923dc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ee10923d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eee10923dc_0_5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ee10923d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eee10923dc_0_16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eee10923dc_0_16:notes"/>
          <p:cNvSpPr txBox="1">
            <a:spLocks noGrp="1"/>
          </p:cNvSpPr>
          <p:nvPr>
            <p:ph type="sldNum" idx="12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ee10923d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eee10923dc_0_22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eee10923dc_0_22:notes"/>
          <p:cNvSpPr txBox="1">
            <a:spLocks noGrp="1"/>
          </p:cNvSpPr>
          <p:nvPr>
            <p:ph type="sldNum" idx="12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ee10923d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eee10923dc_0_28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eee10923dc_0_28:notes"/>
          <p:cNvSpPr txBox="1">
            <a:spLocks noGrp="1"/>
          </p:cNvSpPr>
          <p:nvPr>
            <p:ph type="sldNum" idx="12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ee10923d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eee10923dc_0_34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eee10923dc_0_34:notes"/>
          <p:cNvSpPr txBox="1">
            <a:spLocks noGrp="1"/>
          </p:cNvSpPr>
          <p:nvPr>
            <p:ph type="sldNum" idx="12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 - afbeelding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 descr="Asset 10@4x.png"/>
          <p:cNvPicPr preferRelativeResize="0"/>
          <p:nvPr/>
        </p:nvPicPr>
        <p:blipFill rotWithShape="1">
          <a:blip r:embed="rId3">
            <a:alphaModFix/>
          </a:blip>
          <a:srcRect l="59" r="68"/>
          <a:stretch/>
        </p:blipFill>
        <p:spPr>
          <a:xfrm>
            <a:off x="0" y="0"/>
            <a:ext cx="5706824" cy="191221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 flipH="1">
            <a:off x="-39150" y="2969033"/>
            <a:ext cx="9222300" cy="1777800"/>
          </a:xfrm>
          <a:prstGeom prst="rtTriangle">
            <a:avLst/>
          </a:prstGeom>
          <a:solidFill>
            <a:srgbClr val="885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983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58" name="Google Shape;58;p14" descr="vo-surhuisterveen-CMYK.png"/>
          <p:cNvPicPr preferRelativeResize="0"/>
          <p:nvPr/>
        </p:nvPicPr>
        <p:blipFill rotWithShape="1">
          <a:blip r:embed="rId4">
            <a:alphaModFix/>
          </a:blip>
          <a:srcRect t="1029" r="-12561" b="-1028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96830" y="3310168"/>
            <a:ext cx="8279700" cy="1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2216350" y="4157891"/>
            <a:ext cx="6418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0" y="4740845"/>
            <a:ext cx="9144000" cy="792600"/>
          </a:xfrm>
          <a:prstGeom prst="rect">
            <a:avLst/>
          </a:prstGeom>
          <a:solidFill>
            <a:srgbClr val="885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 - tekst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02082" y="1534900"/>
            <a:ext cx="8279700" cy="1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2263575" y="3063100"/>
            <a:ext cx="6418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15" descr="vo-surhuisterveen-CMYK.png"/>
          <p:cNvPicPr preferRelativeResize="0"/>
          <p:nvPr/>
        </p:nvPicPr>
        <p:blipFill rotWithShape="1">
          <a:blip r:embed="rId2">
            <a:alphaModFix/>
          </a:blip>
          <a:srcRect t="1029" r="-12561" b="-1028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997075" y="1258425"/>
            <a:ext cx="72663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466625" y="1475075"/>
            <a:ext cx="81657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6" descr="vo-surhuisterveen-CMYK.png"/>
          <p:cNvPicPr preferRelativeResize="0"/>
          <p:nvPr/>
        </p:nvPicPr>
        <p:blipFill rotWithShape="1">
          <a:blip r:embed="rId2">
            <a:alphaModFix/>
          </a:blip>
          <a:srcRect t="1029" r="82900" b="-1028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600" b="1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7" name="Google Shape;77;p17" descr="vo-surhuisterveen-CMYK.png"/>
          <p:cNvPicPr preferRelativeResize="0"/>
          <p:nvPr/>
        </p:nvPicPr>
        <p:blipFill rotWithShape="1">
          <a:blip r:embed="rId2">
            <a:alphaModFix/>
          </a:blip>
          <a:srcRect t="1029" r="82900" b="-1028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343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43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83" name="Google Shape;83;p18" descr="vo-surhuisterveen-CMYK.png"/>
          <p:cNvPicPr preferRelativeResize="0"/>
          <p:nvPr/>
        </p:nvPicPr>
        <p:blipFill rotWithShape="1">
          <a:blip r:embed="rId2">
            <a:alphaModFix/>
          </a:blip>
          <a:srcRect t="1029" r="82900" b="-1028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87" name="Google Shape;87;p19" descr="vo-surhuisterveen-CMYK.png"/>
          <p:cNvPicPr preferRelativeResize="0"/>
          <p:nvPr/>
        </p:nvPicPr>
        <p:blipFill rotWithShape="1">
          <a:blip r:embed="rId2">
            <a:alphaModFix/>
          </a:blip>
          <a:srcRect t="1029" r="82900" b="-1028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873725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873725" y="425150"/>
            <a:ext cx="3837600" cy="8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92" name="Google Shape;92;p20" descr="vo-surhuisterveen-CMYK.png"/>
          <p:cNvPicPr preferRelativeResize="0"/>
          <p:nvPr/>
        </p:nvPicPr>
        <p:blipFill rotWithShape="1">
          <a:blip r:embed="rId2">
            <a:alphaModFix/>
          </a:blip>
          <a:srcRect t="1029" r="82900" b="-1028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344350" y="917335"/>
            <a:ext cx="8279700" cy="29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96" name="Google Shape;96;p21" descr="vo-surhuisterveen-CMYK.png"/>
          <p:cNvPicPr preferRelativeResize="0"/>
          <p:nvPr/>
        </p:nvPicPr>
        <p:blipFill rotWithShape="1">
          <a:blip r:embed="rId2">
            <a:alphaModFix/>
          </a:blip>
          <a:srcRect t="1029" r="82900" b="-1028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2" descr="Asset 10@4x.png"/>
          <p:cNvPicPr preferRelativeResize="0"/>
          <p:nvPr/>
        </p:nvPicPr>
        <p:blipFill rotWithShape="1">
          <a:blip r:embed="rId3">
            <a:alphaModFix/>
          </a:blip>
          <a:srcRect l="59" r="68"/>
          <a:stretch/>
        </p:blipFill>
        <p:spPr>
          <a:xfrm>
            <a:off x="0" y="0"/>
            <a:ext cx="3916707" cy="131238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100" name="Google Shape;100;p22" descr="Asset 10@4x.png"/>
          <p:cNvPicPr preferRelativeResize="0"/>
          <p:nvPr/>
        </p:nvPicPr>
        <p:blipFill rotWithShape="1">
          <a:blip r:embed="rId3">
            <a:alphaModFix/>
          </a:blip>
          <a:srcRect l="59" r="68"/>
          <a:stretch/>
        </p:blipFill>
        <p:spPr>
          <a:xfrm rot="10800000">
            <a:off x="5227294" y="3861613"/>
            <a:ext cx="3916707" cy="131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2" descr="vo-surhuisterveen-CMYK.png"/>
          <p:cNvPicPr preferRelativeResize="0"/>
          <p:nvPr/>
        </p:nvPicPr>
        <p:blipFill rotWithShape="1">
          <a:blip r:embed="rId4">
            <a:alphaModFix/>
          </a:blip>
          <a:srcRect t="1029" r="82900" b="-1028"/>
          <a:stretch/>
        </p:blipFill>
        <p:spPr>
          <a:xfrm>
            <a:off x="362467" y="270933"/>
            <a:ext cx="251925" cy="4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>
  <p:cSld name="CUSTOM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3" descr="vo-surhuisterveen-CMYK.png"/>
          <p:cNvPicPr preferRelativeResize="0"/>
          <p:nvPr/>
        </p:nvPicPr>
        <p:blipFill rotWithShape="1">
          <a:blip r:embed="rId2">
            <a:alphaModFix/>
          </a:blip>
          <a:srcRect t="1029" r="82900" b="-1028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en objec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tabel" type="tbl">
  <p:cSld name="TABL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685800" y="114300"/>
            <a:ext cx="68706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dt" idx="10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ftr" idx="11"/>
          </p:nvPr>
        </p:nvSpPr>
        <p:spPr>
          <a:xfrm>
            <a:off x="4379913" y="4806553"/>
            <a:ext cx="2351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8647113" y="4806553"/>
            <a:ext cx="36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23" name="Google Shape;123;p27" descr="vo-surhuisterveen-CMYK.png"/>
          <p:cNvPicPr preferRelativeResize="0"/>
          <p:nvPr/>
        </p:nvPicPr>
        <p:blipFill rotWithShape="1">
          <a:blip r:embed="rId2">
            <a:alphaModFix/>
          </a:blip>
          <a:srcRect t="1029" r="82900" b="-1028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 - tekst" type="title">
  <p:cSld name="TITL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402082" y="1534900"/>
            <a:ext cx="8279700" cy="1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subTitle" idx="1"/>
          </p:nvPr>
        </p:nvSpPr>
        <p:spPr>
          <a:xfrm>
            <a:off x="2263575" y="3063100"/>
            <a:ext cx="6418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28" descr="vo-surhuisterveen-CMYK.png"/>
          <p:cNvPicPr preferRelativeResize="0"/>
          <p:nvPr/>
        </p:nvPicPr>
        <p:blipFill rotWithShape="1">
          <a:blip r:embed="rId2">
            <a:alphaModFix/>
          </a:blip>
          <a:srcRect t="1029" r="-12561" b="-1028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 - afbeelding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9" descr="Asset 10@4x.png"/>
          <p:cNvPicPr preferRelativeResize="0"/>
          <p:nvPr/>
        </p:nvPicPr>
        <p:blipFill rotWithShape="1">
          <a:blip r:embed="rId3">
            <a:alphaModFix/>
          </a:blip>
          <a:srcRect l="59" r="68"/>
          <a:stretch/>
        </p:blipFill>
        <p:spPr>
          <a:xfrm>
            <a:off x="0" y="0"/>
            <a:ext cx="5706824" cy="191221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9"/>
          <p:cNvSpPr/>
          <p:nvPr/>
        </p:nvSpPr>
        <p:spPr>
          <a:xfrm flipH="1">
            <a:off x="-39150" y="2969033"/>
            <a:ext cx="9222300" cy="1777800"/>
          </a:xfrm>
          <a:prstGeom prst="rtTriangle">
            <a:avLst/>
          </a:prstGeom>
          <a:solidFill>
            <a:srgbClr val="885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9"/>
          <p:cNvSpPr txBox="1">
            <a:spLocks noGrp="1"/>
          </p:cNvSpPr>
          <p:nvPr>
            <p:ph type="sldNum" idx="12"/>
          </p:nvPr>
        </p:nvSpPr>
        <p:spPr>
          <a:xfrm>
            <a:off x="8472458" y="4983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133" name="Google Shape;133;p29" descr="vo-surhuisterveen-CMYK.png"/>
          <p:cNvPicPr preferRelativeResize="0"/>
          <p:nvPr/>
        </p:nvPicPr>
        <p:blipFill rotWithShape="1">
          <a:blip r:embed="rId4">
            <a:alphaModFix/>
          </a:blip>
          <a:srcRect t="1029" r="-12561" b="-1028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396830" y="3310168"/>
            <a:ext cx="8279700" cy="1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subTitle" idx="1"/>
          </p:nvPr>
        </p:nvSpPr>
        <p:spPr>
          <a:xfrm>
            <a:off x="2216350" y="4157891"/>
            <a:ext cx="6418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/>
          <p:nvPr/>
        </p:nvSpPr>
        <p:spPr>
          <a:xfrm>
            <a:off x="0" y="4740845"/>
            <a:ext cx="9144000" cy="792600"/>
          </a:xfrm>
          <a:prstGeom prst="rect">
            <a:avLst/>
          </a:prstGeom>
          <a:solidFill>
            <a:srgbClr val="885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9" name="Google Shape;13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140" name="Google Shape;140;p30"/>
          <p:cNvSpPr txBox="1"/>
          <p:nvPr/>
        </p:nvSpPr>
        <p:spPr>
          <a:xfrm>
            <a:off x="997075" y="1258425"/>
            <a:ext cx="72663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30"/>
          <p:cNvSpPr txBox="1"/>
          <p:nvPr/>
        </p:nvSpPr>
        <p:spPr>
          <a:xfrm>
            <a:off x="466625" y="1475075"/>
            <a:ext cx="81657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30" descr="vo-surhuisterveen-CMYK.png"/>
          <p:cNvPicPr preferRelativeResize="0"/>
          <p:nvPr/>
        </p:nvPicPr>
        <p:blipFill rotWithShape="1">
          <a:blip r:embed="rId2">
            <a:alphaModFix/>
          </a:blip>
          <a:srcRect t="1029" r="82900" b="-1028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343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43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48" name="Google Shape;148;p31" descr="vo-surhuisterveen-CMYK.png"/>
          <p:cNvPicPr preferRelativeResize="0"/>
          <p:nvPr/>
        </p:nvPicPr>
        <p:blipFill rotWithShape="1">
          <a:blip r:embed="rId2">
            <a:alphaModFix/>
          </a:blip>
          <a:srcRect t="1029" r="82900" b="-1028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52" name="Google Shape;152;p32" descr="vo-surhuisterveen-CMYK.png"/>
          <p:cNvPicPr preferRelativeResize="0"/>
          <p:nvPr/>
        </p:nvPicPr>
        <p:blipFill rotWithShape="1">
          <a:blip r:embed="rId2">
            <a:alphaModFix/>
          </a:blip>
          <a:srcRect t="1029" r="82900" b="-1028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>
            <a:spLocks noGrp="1"/>
          </p:cNvSpPr>
          <p:nvPr>
            <p:ph type="body" idx="1"/>
          </p:nvPr>
        </p:nvSpPr>
        <p:spPr>
          <a:xfrm>
            <a:off x="873725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title"/>
          </p:nvPr>
        </p:nvSpPr>
        <p:spPr>
          <a:xfrm>
            <a:off x="873725" y="425150"/>
            <a:ext cx="3837600" cy="8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57" name="Google Shape;157;p33" descr="vo-surhuisterveen-CMYK.png"/>
          <p:cNvPicPr preferRelativeResize="0"/>
          <p:nvPr/>
        </p:nvPicPr>
        <p:blipFill rotWithShape="1">
          <a:blip r:embed="rId2">
            <a:alphaModFix/>
          </a:blip>
          <a:srcRect t="1029" r="82900" b="-1028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title"/>
          </p:nvPr>
        </p:nvSpPr>
        <p:spPr>
          <a:xfrm>
            <a:off x="344350" y="917335"/>
            <a:ext cx="8279700" cy="29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61" name="Google Shape;161;p34" descr="vo-surhuisterveen-CMYK.png"/>
          <p:cNvPicPr preferRelativeResize="0"/>
          <p:nvPr/>
        </p:nvPicPr>
        <p:blipFill rotWithShape="1">
          <a:blip r:embed="rId2">
            <a:alphaModFix/>
          </a:blip>
          <a:srcRect t="1029" r="82900" b="-1028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5" descr="Asset 10@4x.png"/>
          <p:cNvPicPr preferRelativeResize="0"/>
          <p:nvPr/>
        </p:nvPicPr>
        <p:blipFill rotWithShape="1">
          <a:blip r:embed="rId3">
            <a:alphaModFix/>
          </a:blip>
          <a:srcRect l="59" r="68"/>
          <a:stretch/>
        </p:blipFill>
        <p:spPr>
          <a:xfrm>
            <a:off x="0" y="0"/>
            <a:ext cx="3916707" cy="131238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165" name="Google Shape;165;p35" descr="Asset 10@4x.png"/>
          <p:cNvPicPr preferRelativeResize="0"/>
          <p:nvPr/>
        </p:nvPicPr>
        <p:blipFill rotWithShape="1">
          <a:blip r:embed="rId3">
            <a:alphaModFix/>
          </a:blip>
          <a:srcRect l="59" r="68"/>
          <a:stretch/>
        </p:blipFill>
        <p:spPr>
          <a:xfrm rot="10800000">
            <a:off x="5227294" y="3861613"/>
            <a:ext cx="3916707" cy="131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5" descr="vo-surhuisterveen-CMYK.png"/>
          <p:cNvPicPr preferRelativeResize="0"/>
          <p:nvPr/>
        </p:nvPicPr>
        <p:blipFill rotWithShape="1">
          <a:blip r:embed="rId4">
            <a:alphaModFix/>
          </a:blip>
          <a:srcRect t="1029" r="82900" b="-1028"/>
          <a:stretch/>
        </p:blipFill>
        <p:spPr>
          <a:xfrm>
            <a:off x="362467" y="270933"/>
            <a:ext cx="251925" cy="4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>
  <p:cSld name="CUSTOM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6" descr="vo-surhuisterveen-CMYK.png"/>
          <p:cNvPicPr preferRelativeResize="0"/>
          <p:nvPr/>
        </p:nvPicPr>
        <p:blipFill rotWithShape="1">
          <a:blip r:embed="rId2">
            <a:alphaModFix/>
          </a:blip>
          <a:srcRect t="1029" r="82900" b="-1028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230025" y="37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292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88529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46278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1230025" y="37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292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88529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46278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/1BMU5Z6dC_hUToThJb71psJAodnWYX6KR/p/1N7j93PxqvQ6h9V3Cu5vIob6PaaiJWi9T/edi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h.blom@singelland.n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oshv.singelland.n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vo-surhuisterveen.nl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7"/>
          <p:cNvSpPr txBox="1">
            <a:spLocks noGrp="1"/>
          </p:cNvSpPr>
          <p:nvPr>
            <p:ph type="title" idx="4294967295"/>
          </p:nvPr>
        </p:nvSpPr>
        <p:spPr>
          <a:xfrm>
            <a:off x="396830" y="3310168"/>
            <a:ext cx="8279700" cy="1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 sz="3100">
                <a:solidFill>
                  <a:srgbClr val="FF0000"/>
                </a:solidFill>
              </a:rPr>
              <a:t>Ouderavond klas 3BK</a:t>
            </a:r>
            <a:endParaRPr sz="3100">
              <a:solidFill>
                <a:srgbClr val="FF0000"/>
              </a:solidFill>
            </a:endParaRPr>
          </a:p>
        </p:txBody>
      </p:sp>
      <p:sp>
        <p:nvSpPr>
          <p:cNvPr id="174" name="Google Shape;174;p37"/>
          <p:cNvSpPr txBox="1">
            <a:spLocks noGrp="1"/>
          </p:cNvSpPr>
          <p:nvPr>
            <p:ph type="subTitle" idx="4294967295"/>
          </p:nvPr>
        </p:nvSpPr>
        <p:spPr>
          <a:xfrm>
            <a:off x="2863925" y="3985466"/>
            <a:ext cx="6418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nl" sz="1900" b="1"/>
              <a:t>28 september 2021</a:t>
            </a:r>
            <a:endParaRPr sz="19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6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Pietje: M&amp;T Basis   	SE		CE		Eind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Nederlands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Engels	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Wiskunde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Natuurkunde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Profielvak (pr.)				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Keuzevakken (pr.)				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6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Voorbeeld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Pietje: M&amp;T Basis   	SE		CE		Eind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Nederlands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Engels	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Wiskunde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Natuurkunde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Profielvak (pr.)				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Keuzevakken (pr.)				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CKV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Maatschappijleer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Voorbeeld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8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Pietje: M&amp;T Basis   	SE		CE		Eind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Nederlands			4,7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Engels				5,2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Wiskunde			6,4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Natuurkunde			7,0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Profielvak (pr.)		6,4			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Keuzevakken (pr.)		6,5			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CKV				V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						V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Maatschappijleer		6,8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47" name="Google Shape;247;p48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Voorbeeld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9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Pietje: M&amp;T Basis   	SE		CE		Eind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Nederlands			4,7		4,8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Engels				5,2		6,2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Wiskunde			6,4		4,6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Natuurkunde			7,0		5,0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Profielvak (pr.)		6,4		5,7	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Keuzevakken (pr.)		6,5			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CKV				V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L.O.				V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Maatschappijleer		6,8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54" name="Google Shape;254;p49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Voorbeeld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0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Pietje: M&amp;T Basis   	SE		CE		Eind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Nederlands			4,7		4,8		5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Engels				5,2		6,2		6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Wiskunde			6,4		4,6		6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Natuurkunde			7,0		5,0		6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Profielvak (pr.)		6,4		5,7		6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Keuzevakken (pr.)		6,5				7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CKV				V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L.O.				V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Maatschappijleer		6,8				7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61" name="Google Shape;261;p50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Voorbeeld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1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Pietje: M&amp;T Basis   	SE		CE		Eind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Nederlands			4,7		4,8		5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Engels				5,2		6,2		6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Wiskunde			6,4		4,6		6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Natuurkunde			7,0		5,0		6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Profielvak (pr.)		6,4		5,7		6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Keuzevakken (pr.)		6,5				7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CKV				V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L.O.				V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Maatschappijleer		6,8				7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Pietje is gezakt! CE-gemiddelde is een 5,2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51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Voorbeeld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2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VMBO</a:t>
            </a:r>
            <a:endParaRPr/>
          </a:p>
        </p:txBody>
      </p:sp>
      <p:graphicFrame>
        <p:nvGraphicFramePr>
          <p:cNvPr id="274" name="Google Shape;274;p52"/>
          <p:cNvGraphicFramePr/>
          <p:nvPr/>
        </p:nvGraphicFramePr>
        <p:xfrm>
          <a:off x="873725" y="130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{BB7504CA-BC95-4B7B-8775-395E8C9615E5}</a:tableStyleId>
              </a:tblPr>
              <a:tblGrid>
                <a:gridCol w="399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368300" lvl="0" indent="-342900" algn="l" rtl="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Leerwegen</a:t>
                      </a:r>
                      <a:endParaRPr sz="20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68300" lvl="0" indent="-342900" algn="l" rtl="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2000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lvl="0" indent="-165100" algn="l" rtl="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nl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Theoretische Leerweg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lvl="0" indent="-165100" algn="l" rtl="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nl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Gemengde Leerweg (niet in SHV)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lvl="0" indent="-165100" algn="l" rtl="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nl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Kaderberoepsgerichte leerweg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lvl="0" indent="-165100" algn="l" rtl="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nl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Basisberoepsgerichte leerweg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l" rtl="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3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VMBO</a:t>
            </a:r>
            <a:endParaRPr/>
          </a:p>
        </p:txBody>
      </p:sp>
      <p:graphicFrame>
        <p:nvGraphicFramePr>
          <p:cNvPr id="280" name="Google Shape;280;p53"/>
          <p:cNvGraphicFramePr/>
          <p:nvPr/>
        </p:nvGraphicFramePr>
        <p:xfrm>
          <a:off x="873725" y="130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{BB7504CA-BC95-4B7B-8775-395E8C9615E5}</a:tableStyleId>
              </a:tblPr>
              <a:tblGrid>
                <a:gridCol w="379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368300" lvl="0" indent="-342900" algn="l" rtl="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Leerwegen</a:t>
                      </a:r>
                      <a:endParaRPr sz="20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68300" lvl="0" indent="-342900" algn="l" rtl="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endParaRPr sz="2000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lvl="0" indent="-165100" algn="l" rtl="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nl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Theoretische Leerweg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lvl="0" indent="-165100" algn="l" rtl="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nl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Gemengde Leerweg (niet in SHV)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lvl="0" indent="-165100" algn="l" rtl="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nl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Kaderberoepsgerichte leerweg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lvl="0" indent="-165100" algn="l" rtl="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nl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Basisberoepsgerichte leerweg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Profielen</a:t>
                      </a:r>
                      <a:endParaRPr sz="20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endParaRPr sz="2000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lvl="0" indent="-165100" algn="l" rtl="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nl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Zorg en Welzijn 	(Z&amp;W)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lvl="0" indent="-165100" algn="l" rtl="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nl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Techniek 		(BWI  en M&amp;T)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lvl="0" indent="-165100" algn="l" rtl="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nl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Economie 		(Alleen in TL)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lvl="0" indent="-165100" algn="l" rtl="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nl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Landbouw 		(Alleen in TL)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lvl="0" indent="-165100" algn="l" rtl="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nl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Intersectoraal	 (D&amp;P)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4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Introductieperiode</a:t>
            </a:r>
            <a:endParaRPr/>
          </a:p>
        </p:txBody>
      </p:sp>
      <p:sp>
        <p:nvSpPr>
          <p:cNvPr id="286" name="Google Shape;286;p54"/>
          <p:cNvSpPr txBox="1">
            <a:spLocks noGrp="1"/>
          </p:cNvSpPr>
          <p:nvPr>
            <p:ph type="body" idx="1"/>
          </p:nvPr>
        </p:nvSpPr>
        <p:spPr>
          <a:xfrm>
            <a:off x="902975" y="926300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125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Char char="•"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Zit uw zoon of dochter op de juiste plaats?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1524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Char char="–"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Leerweg (niveau)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1524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Char char="–"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Sector/Profiel (interesse)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1524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Char char="–"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(keuze)Vak (interesse)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125" lvl="0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Char char="•"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 en met de herfstvakantie, daarna is de plaatsing definitief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5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Keuzes die je dit jaar maakt</a:t>
            </a:r>
            <a:endParaRPr/>
          </a:p>
        </p:txBody>
      </p:sp>
      <p:sp>
        <p:nvSpPr>
          <p:cNvPr id="292" name="Google Shape;292;p55"/>
          <p:cNvSpPr txBox="1">
            <a:spLocks noGrp="1"/>
          </p:cNvSpPr>
          <p:nvPr>
            <p:ph type="body" idx="1"/>
          </p:nvPr>
        </p:nvSpPr>
        <p:spPr>
          <a:xfrm>
            <a:off x="902975" y="697700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Praktische keuzevakken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aphicFrame>
        <p:nvGraphicFramePr>
          <p:cNvPr id="293" name="Google Shape;293;p55"/>
          <p:cNvGraphicFramePr/>
          <p:nvPr/>
        </p:nvGraphicFramePr>
        <p:xfrm>
          <a:off x="952500" y="157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{209AA0D3-BD4E-4852-925A-EC3D7FF6B8F1}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Keuzevak 3 verplicht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Keuzevak 4 vrij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Programma</a:t>
            </a:r>
            <a:endParaRPr/>
          </a:p>
        </p:txBody>
      </p:sp>
      <p:sp>
        <p:nvSpPr>
          <p:cNvPr id="180" name="Google Shape;180;p38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Examen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Zak-/Slaagregeling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VMBO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Introductieperiode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Keuzes dit jaar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het VMBO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 de mentoren de klas in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6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Keuzes die je dit jaar maakt</a:t>
            </a:r>
            <a:endParaRPr/>
          </a:p>
        </p:txBody>
      </p:sp>
      <p:sp>
        <p:nvSpPr>
          <p:cNvPr id="299" name="Google Shape;299;p56"/>
          <p:cNvSpPr txBox="1">
            <a:spLocks noGrp="1"/>
          </p:cNvSpPr>
          <p:nvPr>
            <p:ph type="body" idx="1"/>
          </p:nvPr>
        </p:nvSpPr>
        <p:spPr>
          <a:xfrm>
            <a:off x="902975" y="697700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Praktische keuzevakken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aphicFrame>
        <p:nvGraphicFramePr>
          <p:cNvPr id="300" name="Google Shape;300;p56"/>
          <p:cNvGraphicFramePr/>
          <p:nvPr/>
        </p:nvGraphicFramePr>
        <p:xfrm>
          <a:off x="952500" y="157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{209AA0D3-BD4E-4852-925A-EC3D7FF6B8F1}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Keuzevak 3 verplicht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Keuzevak 4 vrij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Motorsystemen (M&amp;T)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Elektronica (M&amp;T)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Metselen of schilderen (BWI)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Recreatie (D&amp;P)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Ass. in de gezondheidszorg (Z&amp;W)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7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Keuzes die je dit jaar maakt</a:t>
            </a:r>
            <a:endParaRPr/>
          </a:p>
        </p:txBody>
      </p:sp>
      <p:sp>
        <p:nvSpPr>
          <p:cNvPr id="306" name="Google Shape;306;p57"/>
          <p:cNvSpPr txBox="1">
            <a:spLocks noGrp="1"/>
          </p:cNvSpPr>
          <p:nvPr>
            <p:ph type="body" idx="1"/>
          </p:nvPr>
        </p:nvSpPr>
        <p:spPr>
          <a:xfrm>
            <a:off x="902975" y="697700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Praktische keuzevakken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aphicFrame>
        <p:nvGraphicFramePr>
          <p:cNvPr id="307" name="Google Shape;307;p57"/>
          <p:cNvGraphicFramePr/>
          <p:nvPr/>
        </p:nvGraphicFramePr>
        <p:xfrm>
          <a:off x="952500" y="157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{209AA0D3-BD4E-4852-925A-EC3D7FF6B8F1}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Keuzevak 3 verplicht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Keuzevak 4 vrij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Motorsystemen (M&amp;T)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Elektronica (M&amp;T)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Metselen of schilderen (BWI)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Recreatie (D&amp;P)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Ass. in de gezondheidszorg (Z&amp;W)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Ondernemen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Meubelmaken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Infra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Geüniformeerde dienstverlening en veiligheid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Kennis maken met uiterlijke verzorging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8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4" name="Google Shape;314;p58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Decanaat</a:t>
            </a:r>
            <a:endParaRPr/>
          </a:p>
        </p:txBody>
      </p:sp>
      <p:graphicFrame>
        <p:nvGraphicFramePr>
          <p:cNvPr id="315" name="Google Shape;315;p58"/>
          <p:cNvGraphicFramePr/>
          <p:nvPr/>
        </p:nvGraphicFramePr>
        <p:xfrm>
          <a:off x="952500" y="164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{209AA0D3-BD4E-4852-925A-EC3D7FF6B8F1}</a:tableStyleId>
              </a:tblPr>
              <a:tblGrid>
                <a:gridCol w="132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77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omic Sans MS"/>
                        <a:buNone/>
                      </a:pPr>
                      <a:r>
                        <a:rPr lang="nl" sz="21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Wetenschappelijk onderwijs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Rambla"/>
                        <a:buNone/>
                      </a:pPr>
                      <a:endParaRPr sz="2100" b="0" i="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77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omic Sans MS"/>
                        <a:buNone/>
                      </a:pPr>
                      <a:r>
                        <a:rPr lang="nl" sz="21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HBO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Rambla"/>
                        <a:buNone/>
                      </a:pPr>
                      <a:endParaRPr sz="2100" b="0" i="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Rambla"/>
                        <a:buNone/>
                      </a:pPr>
                      <a:endParaRPr sz="2100" b="0" i="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omic Sans MS"/>
                        <a:buNone/>
                      </a:pPr>
                      <a:r>
                        <a:rPr lang="nl" sz="21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HAVO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omic Sans MS"/>
                        <a:buNone/>
                      </a:pPr>
                      <a:r>
                        <a:rPr lang="nl" sz="21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MBO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omic Sans MS"/>
                        <a:buNone/>
                      </a:pPr>
                      <a:r>
                        <a:rPr lang="nl" sz="21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3+4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omic Sans MS"/>
                        <a:buNone/>
                      </a:pPr>
                      <a:r>
                        <a:rPr lang="nl" sz="21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MBO 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omic Sans MS"/>
                        <a:buNone/>
                      </a:pPr>
                      <a:r>
                        <a:rPr lang="nl" sz="21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Rambla"/>
                        <a:buNone/>
                      </a:pPr>
                      <a:endParaRPr sz="2100" b="0" i="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Rambla"/>
                        <a:buNone/>
                      </a:pPr>
                      <a:endParaRPr sz="2100" b="0" i="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omic Sans MS"/>
                        <a:buNone/>
                      </a:pPr>
                      <a:r>
                        <a:rPr lang="nl" sz="21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Theoretisch</a:t>
                      </a:r>
                      <a:endParaRPr sz="2100" b="0" i="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Rambla"/>
                        <a:buNone/>
                      </a:pPr>
                      <a:endParaRPr sz="2100" b="0" i="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omic Sans MS"/>
                        <a:buNone/>
                      </a:pPr>
                      <a:r>
                        <a:rPr lang="nl" sz="21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Gemengd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Rambla"/>
                        <a:buNone/>
                      </a:pPr>
                      <a:endParaRPr sz="2100" b="0" i="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omic Sans MS"/>
                        <a:buNone/>
                      </a:pPr>
                      <a:r>
                        <a:rPr lang="nl" sz="21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Kader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Rambla"/>
                        <a:buNone/>
                      </a:pPr>
                      <a:endParaRPr sz="2100" b="0" i="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omic Sans MS"/>
                        <a:buNone/>
                      </a:pPr>
                      <a:r>
                        <a:rPr lang="nl" sz="21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Basis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9"/>
          <p:cNvSpPr txBox="1">
            <a:spLocks noGrp="1"/>
          </p:cNvSpPr>
          <p:nvPr>
            <p:ph type="body" idx="1"/>
          </p:nvPr>
        </p:nvSpPr>
        <p:spPr>
          <a:xfrm>
            <a:off x="873725" y="1050125"/>
            <a:ext cx="8270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27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2000"/>
              <a:buFont typeface="Rambla"/>
              <a:buChar char="●"/>
            </a:pPr>
            <a:r>
              <a:rPr lang="nl" sz="2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LMO gesprekken leerling, ouder en mentor. In de periode tussen herfst- en kerstvakantie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524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2400"/>
              <a:buFont typeface="Calibri"/>
              <a:buChar char="●"/>
            </a:pPr>
            <a:r>
              <a:rPr lang="nl" sz="2400">
                <a:solidFill>
                  <a:srgbClr val="682D9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Speeddate met beroepsbeoefenaars, februari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524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2400"/>
              <a:buFont typeface="Calibri"/>
              <a:buChar char="●"/>
            </a:pPr>
            <a:r>
              <a:rPr lang="nl" sz="2400">
                <a:solidFill>
                  <a:srgbClr val="682D9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Scholenmarkt, maart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524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2400"/>
              <a:buFont typeface="Calibri"/>
              <a:buChar char="●"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Stage;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524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82D95"/>
              </a:buClr>
              <a:buSzPts val="2400"/>
              <a:buFont typeface="Calibri"/>
              <a:buChar char="●"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LOB gesprekken met mentor en leerling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 activiteiten zijn onder voorbehoud van de maatregelen.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59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Activiteiten dit schooljaar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0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nl" u="sng">
                <a:solidFill>
                  <a:schemeClr val="hlink"/>
                </a:solidFill>
                <a:hlinkClick r:id="rId3"/>
              </a:rPr>
              <a:t>https://sites.google.com/s/1BMU5Z6dC_hUToThJb71psJAodnWYX6KR/p/1N7j93PxqvQ6h9V3Cu5vIob6PaaiJWi9T/edit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lang="nl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Oriëntatie op jezelf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lang="nl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Oriëntatie op een beroep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lang="nl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Oriëntatie op het MBO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300"/>
              <a:buFont typeface="Calibri"/>
              <a:buChar char="▶"/>
            </a:pPr>
            <a:r>
              <a:rPr lang="nl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Leerling houdt zelf zijn/haar portfolio bij in Google Drive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300"/>
              <a:buFont typeface="Calibri"/>
              <a:buChar char="▶"/>
            </a:pPr>
            <a:r>
              <a:rPr lang="nl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Persoonlijke visitekaartje naar het MBO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60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</a:pPr>
            <a:r>
              <a:rPr lang="nl"/>
              <a:t>Website decanaat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1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61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Plusdocument</a:t>
            </a:r>
            <a:endParaRPr/>
          </a:p>
        </p:txBody>
      </p:sp>
      <p:pic>
        <p:nvPicPr>
          <p:cNvPr id="335" name="Google Shape;33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2675" y="120600"/>
            <a:ext cx="3348450" cy="473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2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Ouders/verzorgers, mentor en decaan helpen bij kiezen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Individuele begeleiding indien nodig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op de site van voshv.singelland.nl onder LOB/decanaat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ts val="1800"/>
              <a:buFont typeface="Arial"/>
              <a:buNone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nl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i.postmus@singelland.nl</a:t>
            </a: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via school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62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Decanaat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3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83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 b="1">
                <a:latin typeface="Calibri"/>
                <a:ea typeface="Calibri"/>
                <a:cs typeface="Calibri"/>
                <a:sym typeface="Calibri"/>
              </a:rPr>
              <a:t>Met de mentoren de klas in: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3683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3683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 b="1">
                <a:latin typeface="Calibri"/>
                <a:ea typeface="Calibri"/>
                <a:cs typeface="Calibri"/>
                <a:sym typeface="Calibri"/>
              </a:rPr>
              <a:t>3BK M&amp;T: Luco Wiltink lokaal M&amp;T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3683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 b="1">
                <a:latin typeface="Calibri"/>
                <a:ea typeface="Calibri"/>
                <a:cs typeface="Calibri"/>
                <a:sym typeface="Calibri"/>
              </a:rPr>
              <a:t>3BK BWI: Okko Jan Kerkstra lokaal BWI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3683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 b="1">
                <a:latin typeface="Calibri"/>
                <a:ea typeface="Calibri"/>
                <a:cs typeface="Calibri"/>
                <a:sym typeface="Calibri"/>
              </a:rPr>
              <a:t>3BK D&amp;P: Johannes vd Meer lokaal D&amp;P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3683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 b="1">
                <a:latin typeface="Calibri"/>
                <a:ea typeface="Calibri"/>
                <a:cs typeface="Calibri"/>
                <a:sym typeface="Calibri"/>
              </a:rPr>
              <a:t>3BK Z&amp;W: Sandra Praamstra lokaal Z&amp;W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63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Vragen?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Deze raad neemt beslissingen die de locatie direct aangaan.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Belangstelling? Melden bij leerjaarcoördinator (n.dejongvanzuylen@singelland.nl), daarna volgt info.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9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Vacature Locatie ouderraad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0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Examen</a:t>
            </a:r>
            <a:endParaRPr/>
          </a:p>
        </p:txBody>
      </p:sp>
      <p:sp>
        <p:nvSpPr>
          <p:cNvPr id="192" name="Google Shape;192;p40"/>
          <p:cNvSpPr txBox="1">
            <a:spLocks noGrp="1"/>
          </p:cNvSpPr>
          <p:nvPr>
            <p:ph type="body" idx="1"/>
          </p:nvPr>
        </p:nvSpPr>
        <p:spPr>
          <a:xfrm>
            <a:off x="902975" y="926300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125" lvl="0" indent="-311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Char char="•"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Examenperiode duurt 2 jaar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125" lvl="0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Char char="•"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(Schoolexamen) en CE (Centraal Examen)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125" lvl="0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Char char="•"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Eindcijfer = (SE+CE)/2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125" lvl="0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Char char="•"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 en SE tellen even zwaar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PTA</a:t>
            </a:r>
            <a:endParaRPr/>
          </a:p>
        </p:txBody>
      </p:sp>
      <p:sp>
        <p:nvSpPr>
          <p:cNvPr id="198" name="Google Shape;198;p41"/>
          <p:cNvSpPr txBox="1">
            <a:spLocks noGrp="1"/>
          </p:cNvSpPr>
          <p:nvPr>
            <p:ph type="body" idx="1"/>
          </p:nvPr>
        </p:nvSpPr>
        <p:spPr>
          <a:xfrm>
            <a:off x="902975" y="926300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44500" lvl="0" indent="-38614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Char char="●"/>
            </a:pPr>
            <a:r>
              <a:rPr lang="nl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voshv.singelland.nl</a:t>
            </a:r>
            <a:r>
              <a:rPr lang="nl"/>
              <a:t> </a:t>
            </a:r>
            <a:r>
              <a:rPr lang="nl" sz="2400">
                <a:latin typeface="Calibri"/>
                <a:ea typeface="Calibri"/>
                <a:cs typeface="Calibri"/>
                <a:sym typeface="Calibri"/>
              </a:rPr>
              <a:t>onder kopje ‘Downloads’</a:t>
            </a:r>
            <a:endParaRPr sz="24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marL="444500" lvl="0" indent="-38614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Char char="●"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Examenreglement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8614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Char char="●"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Vakken PTA (Programma van Toetsing en Afsluiting)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8614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Char char="●"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Herkansingen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8614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Char char="●"/>
            </a:pPr>
            <a:r>
              <a:rPr lang="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Recht op (25%) extra tijd? Dan doorgeven aan mentor. Deskundigheidsverklaring nodig!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2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nl" sz="24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 leerling is geslaagd indien hij/zij: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44500" lvl="0" indent="-390525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CKV, GPO en LO ‘voldoende’ of ’goed’ heeft afgerond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44500" lvl="0" indent="-390525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LOB heeft afgerond</a:t>
            </a:r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44500" lvl="0" indent="-390525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ambla"/>
              <a:buChar char="●"/>
            </a:pPr>
            <a:r>
              <a:rPr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Bij ‘Maatschappijleer 1’ is het SE gelijk het eindcijfer (geen CE)</a:t>
            </a:r>
            <a:endParaRPr sz="2400"/>
          </a:p>
          <a:p>
            <a:pPr marL="444500" lvl="0" indent="-238125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Rambla"/>
              <a:buNone/>
            </a:pP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7200" lvl="0" indent="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44500" lvl="0" indent="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lvl="0" indent="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05" name="Google Shape;205;p42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Zak-/slaagregeling (1)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3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nl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 leerling is geslaagd indien hij/zij:</a:t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lvl="0" indent="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Rambla"/>
              <a:buNone/>
            </a:pP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8300" lvl="0" indent="-3429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nl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Eindcijfers van de 6 theorie- en praktijkvakken als volgt afrondt:</a:t>
            </a:r>
            <a:endParaRPr b="1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44500" lvl="0" indent="-352425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Rambla"/>
              <a:buChar char="●"/>
            </a:pPr>
            <a:r>
              <a:rPr lang="nl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Maximaal 1 vijf de rest een zes of hoger</a:t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44500" lvl="0" indent="-352425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Rambla"/>
              <a:buChar char="●"/>
            </a:pPr>
            <a:r>
              <a:rPr lang="nl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Maximaal 2 vijven, minimaal 1 zeven en de rest 6 of hoger</a:t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44500" lvl="0" indent="-352425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Rambla"/>
              <a:buChar char="●"/>
            </a:pPr>
            <a:r>
              <a:rPr lang="nl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Maximaal 1 vier, minimaal 1 zeven en de rest 6 of hoger.</a:t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44500" lvl="0" indent="-352425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Rambla"/>
              <a:buChar char="●"/>
            </a:pPr>
            <a:r>
              <a:rPr lang="nl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Op het CE gemiddeld een 5,5</a:t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44500" lvl="0" indent="-352425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Rambla"/>
              <a:buChar char="●"/>
            </a:pPr>
            <a:r>
              <a:rPr lang="nl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Op het CE Nederlands minimaal een vijf</a:t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44500" lvl="0" indent="-352425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mbla"/>
              <a:buChar char="●"/>
            </a:pPr>
            <a:r>
              <a:rPr lang="nl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GEEN cijfer lager dan een vier! (ook niet voor de keuzevakken!)</a:t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44500" lvl="0" indent="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lvl="0" indent="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12" name="Google Shape;212;p43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Zak-/slaagregeling (2)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4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Pietje: M&amp;T Basis  	SE		CE		Eind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4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Voorbeeld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5"/>
          <p:cNvSpPr txBox="1">
            <a:spLocks noGrp="1"/>
          </p:cNvSpPr>
          <p:nvPr>
            <p:ph type="body" idx="1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Pietje: M&amp;T Basis   	SE		CE		Eind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Nederlands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Engels	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Wiskunde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Natuurkunde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5"/>
          <p:cNvSpPr txBox="1">
            <a:spLocks noGrp="1"/>
          </p:cNvSpPr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Voorbeeld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ngelland Burgu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ngelland Burgu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1337</Words>
  <Application>Microsoft Office PowerPoint</Application>
  <PresentationFormat>Diavoorstelling (16:9)</PresentationFormat>
  <Paragraphs>282</Paragraphs>
  <Slides>27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27</vt:i4>
      </vt:variant>
    </vt:vector>
  </HeadingPairs>
  <TitlesOfParts>
    <vt:vector size="36" baseType="lpstr">
      <vt:lpstr>Noto Sans Symbols</vt:lpstr>
      <vt:lpstr>Montserrat</vt:lpstr>
      <vt:lpstr>Calibri</vt:lpstr>
      <vt:lpstr>Rambla</vt:lpstr>
      <vt:lpstr>Comic Sans MS</vt:lpstr>
      <vt:lpstr>Arial</vt:lpstr>
      <vt:lpstr>Simple Light</vt:lpstr>
      <vt:lpstr>Singelland Burgum</vt:lpstr>
      <vt:lpstr>Singelland Burgum</vt:lpstr>
      <vt:lpstr>Ouderavond klas 3BK</vt:lpstr>
      <vt:lpstr>Programma</vt:lpstr>
      <vt:lpstr>Vacature Locatie ouderraad</vt:lpstr>
      <vt:lpstr>Examen</vt:lpstr>
      <vt:lpstr>PTA</vt:lpstr>
      <vt:lpstr>Zak-/slaagregeling (1)</vt:lpstr>
      <vt:lpstr>Zak-/slaagregeling (2)</vt:lpstr>
      <vt:lpstr>Voorbeeld</vt:lpstr>
      <vt:lpstr>Voorbeeld</vt:lpstr>
      <vt:lpstr>Voorbeeld</vt:lpstr>
      <vt:lpstr>Voorbeeld</vt:lpstr>
      <vt:lpstr>Voorbeeld</vt:lpstr>
      <vt:lpstr>Voorbeeld</vt:lpstr>
      <vt:lpstr>Voorbeeld</vt:lpstr>
      <vt:lpstr>Voorbeeld</vt:lpstr>
      <vt:lpstr>VMBO</vt:lpstr>
      <vt:lpstr>VMBO</vt:lpstr>
      <vt:lpstr>Introductieperiode</vt:lpstr>
      <vt:lpstr>Keuzes die je dit jaar maakt</vt:lpstr>
      <vt:lpstr>Keuzes die je dit jaar maakt</vt:lpstr>
      <vt:lpstr>Keuzes die je dit jaar maakt</vt:lpstr>
      <vt:lpstr>Decanaat</vt:lpstr>
      <vt:lpstr>Activiteiten dit schooljaar</vt:lpstr>
      <vt:lpstr>Website decanaat</vt:lpstr>
      <vt:lpstr>Plusdocument</vt:lpstr>
      <vt:lpstr>Decanaat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Ouderavond klas 3BK</dc:title>
  <dc:creator>Anton Ferbeek</dc:creator>
  <cp:lastModifiedBy>Anton Ferbeek</cp:lastModifiedBy>
  <cp:revision>1</cp:revision>
  <dcterms:modified xsi:type="dcterms:W3CDTF">2021-10-05T10:14:56Z</dcterms:modified>
</cp:coreProperties>
</file>