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4"/>
    <p:sldMasterId id="2147483696" r:id="rId5"/>
    <p:sldMasterId id="2147483697" r:id="rId6"/>
    <p:sldMasterId id="214748369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143500" cx="9144000"/>
  <p:notesSz cx="6858000" cy="9144000"/>
  <p:embeddedFontLst>
    <p:embeddedFont>
      <p:font typeface="Montserrat"/>
      <p:regular r:id="rId28"/>
      <p:bold r:id="rId29"/>
      <p:italic r:id="rId30"/>
      <p:boldItalic r:id="rId31"/>
    </p:embeddedFont>
    <p:embeddedFont>
      <p:font typeface="Rambl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638A16-A973-4F56-B712-1A99FB20D12F}">
  <a:tblStyle styleId="{42638A16-A973-4F56-B712-1A99FB20D1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368A794-157B-4225-B173-A5F5B62553D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Montserrat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3.xml"/><Relationship Id="rId33" Type="http://schemas.openxmlformats.org/officeDocument/2006/relationships/font" Target="fonts/Rambla-bold.fntdata"/><Relationship Id="rId10" Type="http://schemas.openxmlformats.org/officeDocument/2006/relationships/slide" Target="slides/slide2.xml"/><Relationship Id="rId32" Type="http://schemas.openxmlformats.org/officeDocument/2006/relationships/font" Target="fonts/Rambla-regular.fntdata"/><Relationship Id="rId13" Type="http://schemas.openxmlformats.org/officeDocument/2006/relationships/slide" Target="slides/slide5.xml"/><Relationship Id="rId35" Type="http://schemas.openxmlformats.org/officeDocument/2006/relationships/font" Target="fonts/Rambla-boldItalic.fntdata"/><Relationship Id="rId12" Type="http://schemas.openxmlformats.org/officeDocument/2006/relationships/slide" Target="slides/slide4.xml"/><Relationship Id="rId34" Type="http://schemas.openxmlformats.org/officeDocument/2006/relationships/font" Target="fonts/Rambla-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0606150a9_0_70:notes"/>
          <p:cNvSpPr/>
          <p:nvPr>
            <p:ph idx="2" type="sldImg"/>
          </p:nvPr>
        </p:nvSpPr>
        <p:spPr>
          <a:xfrm>
            <a:off x="91291" y="685838"/>
            <a:ext cx="6675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f0606150a9_0_70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5b7294c3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5b7294c3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CE gemiddeld 5,51 dus net geslaagd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b7294c3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5b7294c3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6e4078877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6e407887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5b7294c3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5b7294c3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Moet deze er bij of is alleen noemen bij decanaat voldoende? Andere, duidelijker opzet van de dia maken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c05bf67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c05bf6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Moet deze er bij of is alleen noemen bij decanaat voldoende? Andere, duidelijker opzet van de dia maken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e407887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6e407887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e4078877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6e4078877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6e4078877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6e4078877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e4078877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6e407887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6e407887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6e4078877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3287192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3287192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24ba0470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24ba0470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e4078877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6e407887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234b582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234b582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e407887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6e407887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e4078877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6e4078877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5b7294c3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5b7294c3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e4078877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6e4078877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gemiddeld 5,45 dus gezakt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vo-surhuisterveen-CMYK.png" id="13" name="Google Shape;13;p2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58" name="Google Shape;58;p1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vo-surhuisterveen-CMYK.png" id="67" name="Google Shape;67;p13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69" name="Google Shape;69;p14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72" name="Google Shape;72;p14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81" name="Google Shape;81;p1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36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86" name="Google Shape;86;p1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92" name="Google Shape;92;p1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96" name="Google Shape;96;p18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01" name="Google Shape;101;p1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vo-surhuisterveen-CMYK.png" id="105" name="Google Shape;105;p2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07" name="Google Shape;107;p21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10" name="Google Shape;110;p21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5" name="Google Shape;15;p3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7609100" cy="2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18" name="Google Shape;18;p3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12" name="Google Shape;112;p2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abel" type="tbl">
  <p:cSld name="TAB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85800" y="114300"/>
            <a:ext cx="6870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>
  <p:cSld name="TITLE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ctrTitle"/>
          </p:nvPr>
        </p:nvSpPr>
        <p:spPr>
          <a:xfrm>
            <a:off x="685800" y="1314451"/>
            <a:ext cx="77724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1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" type="subTitle"/>
          </p:nvPr>
        </p:nvSpPr>
        <p:spPr>
          <a:xfrm>
            <a:off x="685800" y="2708705"/>
            <a:ext cx="77724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ctr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ctr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1" type="ftr"/>
          </p:nvPr>
        </p:nvSpPr>
        <p:spPr>
          <a:xfrm>
            <a:off x="4379912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647112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mbla"/>
              <a:buNone/>
              <a:defRPr b="0" i="0" sz="1000" u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36" name="Google Shape;136;p27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vo-surhuisterveen-CMYK.png" id="138" name="Google Shape;138;p27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40" name="Google Shape;140;p28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7609100" cy="2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143" name="Google Shape;143;p28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6" name="Google Shape;146;p28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152" name="Google Shape;152;p2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5" name="Google Shape;15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6" name="Google Shape;156;p3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36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57" name="Google Shape;157;p3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0" name="Google Shape;160;p31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63" name="Google Shape;163;p3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66" name="Google Shape;166;p32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67" name="Google Shape;167;p3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27" name="Google Shape;27;p4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0" name="Google Shape;17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71" name="Google Shape;171;p33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72" name="Google Shape;172;p33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75" name="Google Shape;175;p34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vo-surhuisterveen-CMYK.png" id="176" name="Google Shape;176;p34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78" name="Google Shape;178;p35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222276" cy="1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80" name="Google Shape;180;p35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3921725" y="3424150"/>
            <a:ext cx="5222276" cy="17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81" name="Google Shape;181;p35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83" name="Google Shape;183;p3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87" name="Google Shape;187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abel" type="tbl">
  <p:cSld name="TABLE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685800" y="114300"/>
            <a:ext cx="6870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92" name="Google Shape;192;p38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93" name="Google Shape;193;p38"/>
          <p:cNvSpPr txBox="1"/>
          <p:nvPr>
            <p:ph idx="11" type="ftr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94" name="Google Shape;194;p38"/>
          <p:cNvSpPr txBox="1"/>
          <p:nvPr>
            <p:ph idx="12" type="sldNum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200" name="Google Shape;200;p40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0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0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203" name="Google Shape;203;p40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40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0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09" name="Google Shape;209;p41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41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vo-surhuisterveen-CMYK.png" id="211" name="Google Shape;211;p41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4" name="Google Shape;21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15" name="Google Shape;215;p42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42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217" name="Google Shape;217;p4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0" name="Google Shape;22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21" name="Google Shape;221;p4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36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222" name="Google Shape;222;p43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32" name="Google Shape;32;p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5" name="Google Shape;225;p44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6" name="Google Shape;22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27" name="Google Shape;227;p44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228" name="Google Shape;228;p44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31" name="Google Shape;231;p45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232" name="Google Shape;232;p4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5" name="Google Shape;23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36" name="Google Shape;236;p46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237" name="Google Shape;237;p4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40" name="Google Shape;240;p47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vo-surhuisterveen-CMYK.png" id="241" name="Google Shape;241;p4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243" name="Google Shape;243;p48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245" name="Google Shape;245;p48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246" name="Google Shape;246;p48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248" name="Google Shape;248;p4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 type="obj">
  <p:cSld name="OBJEC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252" name="Google Shape;252;p5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5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5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abel" type="tbl">
  <p:cSld name="TABLE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1"/>
          <p:cNvSpPr txBox="1"/>
          <p:nvPr>
            <p:ph type="title"/>
          </p:nvPr>
        </p:nvSpPr>
        <p:spPr>
          <a:xfrm>
            <a:off x="685800" y="114300"/>
            <a:ext cx="6870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7" name="Google Shape;257;p51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8" name="Google Shape;258;p51"/>
          <p:cNvSpPr txBox="1"/>
          <p:nvPr>
            <p:ph idx="11" type="ftr"/>
          </p:nvPr>
        </p:nvSpPr>
        <p:spPr>
          <a:xfrm>
            <a:off x="4379913" y="4806553"/>
            <a:ext cx="235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9" name="Google Shape;259;p51"/>
          <p:cNvSpPr txBox="1"/>
          <p:nvPr>
            <p:ph idx="12" type="sldNum"/>
          </p:nvPr>
        </p:nvSpPr>
        <p:spPr>
          <a:xfrm>
            <a:off x="8647113" y="4806553"/>
            <a:ext cx="36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38" name="Google Shape;38;p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42" name="Google Shape;42;p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47" name="Google Shape;47;p8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vo-surhuisterveen-CMYK.png" id="51" name="Google Shape;51;p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53" name="Google Shape;53;p10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222276" cy="1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55" name="Google Shape;55;p10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3921725" y="3424150"/>
            <a:ext cx="5222276" cy="17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56" name="Google Shape;56;p10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sz="2400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sz="2400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sz="2400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8" name="Google Shape;19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ites.google.com/s/1BMU5Z6dC_hUToThJb71psJAodnWYX6KR/p/1sE8feKxpoGreZSX7xSZCtkP-uP3mvL9n/edi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b.miedema@singelland.n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voshv.singelland.nl/" TargetMode="External"/><Relationship Id="rId4" Type="http://schemas.openxmlformats.org/officeDocument/2006/relationships/hyperlink" Target="http://www.singelland.n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2"/>
          <p:cNvSpPr txBox="1"/>
          <p:nvPr>
            <p:ph idx="4294967295" type="title"/>
          </p:nvPr>
        </p:nvSpPr>
        <p:spPr>
          <a:xfrm>
            <a:off x="74405" y="177443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 sz="3100">
                <a:solidFill>
                  <a:srgbClr val="FF0000"/>
                </a:solidFill>
              </a:rPr>
              <a:t>Ouderavond klas 3TL</a:t>
            </a:r>
            <a:endParaRPr sz="3100">
              <a:solidFill>
                <a:srgbClr val="FF0000"/>
              </a:solidFill>
            </a:endParaRPr>
          </a:p>
        </p:txBody>
      </p:sp>
      <p:sp>
        <p:nvSpPr>
          <p:cNvPr id="265" name="Google Shape;265;p52"/>
          <p:cNvSpPr txBox="1"/>
          <p:nvPr>
            <p:ph idx="4294967295" type="subTitle"/>
          </p:nvPr>
        </p:nvSpPr>
        <p:spPr>
          <a:xfrm>
            <a:off x="3754450" y="4261850"/>
            <a:ext cx="5166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nl" sz="1900"/>
              <a:t>29 september 2021</a:t>
            </a:r>
            <a:endParaRPr b="1"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1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Johan: TL				SE		CE		Eind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	4,7		4,8		5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	5,2		6,2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	6,4		4,6		5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Biologie					7,0		5,0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Nask 1 					6,4		5,7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Nask 2					6,0		5,9		6</a:t>
            </a:r>
            <a:endParaRPr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Duits					6,5		6,4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					V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						         V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Maatschappijleer			6,8				7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geslaagd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5575" lvl="0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1"/>
          <p:cNvSpPr txBox="1"/>
          <p:nvPr>
            <p:ph type="title"/>
          </p:nvPr>
        </p:nvSpPr>
        <p:spPr>
          <a:xfrm>
            <a:off x="873725" y="38655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2 (dezelfde cijfers, maar met extra </a:t>
            </a:r>
            <a:endParaRPr/>
          </a:p>
          <a:p>
            <a:pPr indent="457200" lvl="0" marL="594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vak)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2"/>
          <p:cNvSpPr txBox="1"/>
          <p:nvPr>
            <p:ph idx="1" type="body"/>
          </p:nvPr>
        </p:nvSpPr>
        <p:spPr>
          <a:xfrm>
            <a:off x="801900" y="1171100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082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636"/>
              <a:buFont typeface="Noto Sans Symbols"/>
              <a:buChar char="▶"/>
            </a:pPr>
            <a:r>
              <a:rPr b="1"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Zit uw zoon/dochter op de juiste plaats?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9712" lvl="1" marL="620712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7CC3"/>
              </a:buClr>
              <a:buSzPts val="2300"/>
              <a:buFont typeface="Noto Sans Symbols"/>
              <a:buChar char="▪"/>
            </a:pPr>
            <a:r>
              <a:rPr b="1"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Leerweg (niveau)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9712" lvl="1" marL="620712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7CC3"/>
              </a:buClr>
              <a:buSzPts val="2300"/>
              <a:buFont typeface="Noto Sans Symbols"/>
              <a:buChar char="▪"/>
            </a:pPr>
            <a:r>
              <a:rPr b="1"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Sector/Afdeling (interesse)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9712" lvl="1" marL="620712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E7CC3"/>
              </a:buClr>
              <a:buSzPts val="2300"/>
              <a:buFont typeface="Noto Sans Symbols"/>
              <a:buChar char="▪"/>
            </a:pPr>
            <a:r>
              <a:rPr b="1" lang="nl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Vak (interesse)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5689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Noto Sans Symbols"/>
              <a:buChar char="▶"/>
            </a:pPr>
            <a:r>
              <a:rPr b="1"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Tot en met herfstvakantie</a:t>
            </a:r>
            <a:r>
              <a:rPr b="1" lang="nl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zo mogelijk eerder. </a:t>
            </a:r>
            <a:endParaRPr b="1"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7" name="Google Shape;327;p62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Introductieperiode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 txBox="1"/>
          <p:nvPr>
            <p:ph idx="1" type="body"/>
          </p:nvPr>
        </p:nvSpPr>
        <p:spPr>
          <a:xfrm>
            <a:off x="902975" y="505750"/>
            <a:ext cx="7540200" cy="26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Nederlands 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Engels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Cultureel Kunstzinnige vorming (CKV) 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Lichamelijke opvoeding (LO)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Arial"/>
              <a:buChar char="•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Maatschappijleer 1 (klas 4)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27000" lvl="8" marL="22860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6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Vakkenpakketten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4"/>
          <p:cNvSpPr txBox="1"/>
          <p:nvPr>
            <p:ph idx="1" type="body"/>
          </p:nvPr>
        </p:nvSpPr>
        <p:spPr>
          <a:xfrm>
            <a:off x="873725" y="1152475"/>
            <a:ext cx="751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39" name="Google Shape;339;p64"/>
          <p:cNvSpPr txBox="1"/>
          <p:nvPr>
            <p:ph type="title"/>
          </p:nvPr>
        </p:nvSpPr>
        <p:spPr>
          <a:xfrm>
            <a:off x="873725" y="57500"/>
            <a:ext cx="751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VMBO klas 3 profielvakken</a:t>
            </a:r>
            <a:endParaRPr/>
          </a:p>
        </p:txBody>
      </p:sp>
      <p:graphicFrame>
        <p:nvGraphicFramePr>
          <p:cNvPr id="340" name="Google Shape;340;p64"/>
          <p:cNvGraphicFramePr/>
          <p:nvPr/>
        </p:nvGraphicFramePr>
        <p:xfrm>
          <a:off x="952500" y="164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{42638A16-A973-4F56-B712-1A99FB20D12F}</a:tableStyleId>
              </a:tblPr>
              <a:tblGrid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Profiel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Verplicht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Zorg en Welzijn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BI, WI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Techniek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WI, NASK1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Economie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ECO, WI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Landbouw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WI, NASK1/BI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5"/>
          <p:cNvSpPr txBox="1"/>
          <p:nvPr>
            <p:ph idx="1" type="body"/>
          </p:nvPr>
        </p:nvSpPr>
        <p:spPr>
          <a:xfrm>
            <a:off x="873725" y="1152475"/>
            <a:ext cx="751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46" name="Google Shape;346;p65"/>
          <p:cNvSpPr txBox="1"/>
          <p:nvPr>
            <p:ph type="title"/>
          </p:nvPr>
        </p:nvSpPr>
        <p:spPr>
          <a:xfrm>
            <a:off x="873725" y="57500"/>
            <a:ext cx="751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VMBO klas 4 profielvakken</a:t>
            </a:r>
            <a:endParaRPr/>
          </a:p>
        </p:txBody>
      </p:sp>
      <p:graphicFrame>
        <p:nvGraphicFramePr>
          <p:cNvPr id="347" name="Google Shape;347;p65"/>
          <p:cNvGraphicFramePr/>
          <p:nvPr/>
        </p:nvGraphicFramePr>
        <p:xfrm>
          <a:off x="952500" y="164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{42638A16-A973-4F56-B712-1A99FB20D12F}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Profiel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Verplicht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Keuze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Zorg en Welzijn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BI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WI, GS, AK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Techniek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WI, NASK1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-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Economie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ECO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WI, DU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600"/>
                        <a:t>Landbouw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WI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NASK1, BI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6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ambla"/>
                <a:ea typeface="Rambla"/>
                <a:cs typeface="Rambla"/>
                <a:sym typeface="Rambla"/>
              </a:rPr>
              <a:t>Na het VMBO</a:t>
            </a:r>
            <a:endParaRPr>
              <a:latin typeface="Rambla"/>
              <a:ea typeface="Rambla"/>
              <a:cs typeface="Rambla"/>
              <a:sym typeface="Rambla"/>
            </a:endParaRPr>
          </a:p>
        </p:txBody>
      </p:sp>
      <p:graphicFrame>
        <p:nvGraphicFramePr>
          <p:cNvPr id="353" name="Google Shape;353;p66"/>
          <p:cNvGraphicFramePr/>
          <p:nvPr/>
        </p:nvGraphicFramePr>
        <p:xfrm>
          <a:off x="862350" y="1255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{1368A794-157B-4225-B173-A5F5B62553D6}</a:tableStyleId>
              </a:tblPr>
              <a:tblGrid>
                <a:gridCol w="1405275"/>
                <a:gridCol w="1617800"/>
                <a:gridCol w="1689125"/>
                <a:gridCol w="1302900"/>
                <a:gridCol w="1504550"/>
              </a:tblGrid>
              <a:tr h="4574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21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Wetenschappelijk onderwijs</a:t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Rambla"/>
                        <a:buNone/>
                      </a:pPr>
                      <a:r>
                        <a:t/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0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21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HBO</a:t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Rambla"/>
                        <a:buNone/>
                      </a:pPr>
                      <a:r>
                        <a:t/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Rambla"/>
                        <a:buNone/>
                      </a:pPr>
                      <a:r>
                        <a:t/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21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HAVO</a:t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lang="nl" sz="21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 </a:t>
                      </a:r>
                      <a:r>
                        <a:rPr b="0" i="0" lang="nl" sz="21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MBO 3 en 4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t/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21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MBO 2</a:t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Rambla"/>
                        <a:buNone/>
                      </a:pPr>
                      <a:r>
                        <a:t/>
                      </a:r>
                      <a:endParaRPr b="0" i="0" sz="21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Theoretisch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Rambl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Gemengd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Rambl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Kader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Rambla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omic Sans MS"/>
                        <a:buNone/>
                      </a:pPr>
                      <a:r>
                        <a:rPr b="0" i="0" lang="nl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Basis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4" name="Google Shape;354;p66"/>
          <p:cNvSpPr/>
          <p:nvPr/>
        </p:nvSpPr>
        <p:spPr>
          <a:xfrm>
            <a:off x="2977325" y="2853275"/>
            <a:ext cx="353100" cy="639300"/>
          </a:xfrm>
          <a:prstGeom prst="upArrow">
            <a:avLst>
              <a:gd fmla="val 30487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66"/>
          <p:cNvSpPr/>
          <p:nvPr/>
        </p:nvSpPr>
        <p:spPr>
          <a:xfrm>
            <a:off x="4484800" y="2814825"/>
            <a:ext cx="353100" cy="639300"/>
          </a:xfrm>
          <a:prstGeom prst="upArrow">
            <a:avLst>
              <a:gd fmla="val 30487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66"/>
          <p:cNvSpPr/>
          <p:nvPr/>
        </p:nvSpPr>
        <p:spPr>
          <a:xfrm>
            <a:off x="5992275" y="2853275"/>
            <a:ext cx="353100" cy="639300"/>
          </a:xfrm>
          <a:prstGeom prst="upArrow">
            <a:avLst>
              <a:gd fmla="val 30487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6"/>
          <p:cNvSpPr/>
          <p:nvPr/>
        </p:nvSpPr>
        <p:spPr>
          <a:xfrm>
            <a:off x="7423350" y="2853275"/>
            <a:ext cx="353100" cy="639300"/>
          </a:xfrm>
          <a:prstGeom prst="upArrow">
            <a:avLst>
              <a:gd fmla="val 30487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66"/>
          <p:cNvSpPr/>
          <p:nvPr/>
        </p:nvSpPr>
        <p:spPr>
          <a:xfrm>
            <a:off x="962700" y="1936050"/>
            <a:ext cx="353100" cy="458400"/>
          </a:xfrm>
          <a:prstGeom prst="upArrow">
            <a:avLst>
              <a:gd fmla="val 30487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66"/>
          <p:cNvSpPr/>
          <p:nvPr/>
        </p:nvSpPr>
        <p:spPr>
          <a:xfrm>
            <a:off x="5123025" y="1888050"/>
            <a:ext cx="353100" cy="506400"/>
          </a:xfrm>
          <a:prstGeom prst="upArrow">
            <a:avLst>
              <a:gd fmla="val 30487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66"/>
          <p:cNvSpPr/>
          <p:nvPr/>
        </p:nvSpPr>
        <p:spPr>
          <a:xfrm>
            <a:off x="1725525" y="1429700"/>
            <a:ext cx="353100" cy="458400"/>
          </a:xfrm>
          <a:prstGeom prst="upArrow">
            <a:avLst>
              <a:gd fmla="val 30487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66"/>
          <p:cNvSpPr/>
          <p:nvPr/>
        </p:nvSpPr>
        <p:spPr>
          <a:xfrm>
            <a:off x="6546275" y="2651375"/>
            <a:ext cx="610800" cy="201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6"/>
          <p:cNvSpPr/>
          <p:nvPr/>
        </p:nvSpPr>
        <p:spPr>
          <a:xfrm rot="5400000">
            <a:off x="1106950" y="3301775"/>
            <a:ext cx="916200" cy="916200"/>
          </a:xfrm>
          <a:prstGeom prst="leftUpArrow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7"/>
          <p:cNvSpPr txBox="1"/>
          <p:nvPr>
            <p:ph idx="1" type="body"/>
          </p:nvPr>
        </p:nvSpPr>
        <p:spPr>
          <a:xfrm>
            <a:off x="873725" y="144902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nl">
                <a:solidFill>
                  <a:schemeClr val="dk1"/>
                </a:solidFill>
              </a:rPr>
              <a:t>Oriëntatie</a:t>
            </a:r>
            <a:r>
              <a:rPr b="1" lang="nl">
                <a:solidFill>
                  <a:schemeClr val="dk1"/>
                </a:solidFill>
              </a:rPr>
              <a:t> op jezelf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nl">
                <a:solidFill>
                  <a:schemeClr val="dk1"/>
                </a:solidFill>
              </a:rPr>
              <a:t>Oriëntatie</a:t>
            </a:r>
            <a:r>
              <a:rPr b="1" lang="nl">
                <a:solidFill>
                  <a:schemeClr val="dk1"/>
                </a:solidFill>
              </a:rPr>
              <a:t> op een beroep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nl">
                <a:solidFill>
                  <a:schemeClr val="dk1"/>
                </a:solidFill>
              </a:rPr>
              <a:t>Oriëntatie</a:t>
            </a:r>
            <a:r>
              <a:rPr b="1" lang="nl">
                <a:solidFill>
                  <a:schemeClr val="dk1"/>
                </a:solidFill>
              </a:rPr>
              <a:t> op het MBO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800"/>
              <a:buChar char="▶"/>
            </a:pPr>
            <a:r>
              <a:rPr b="1" lang="nl">
                <a:solidFill>
                  <a:schemeClr val="dk1"/>
                </a:solidFill>
              </a:rPr>
              <a:t>Leerling houdt zelf zijn/haar portfolio bij in Google Drive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800"/>
              <a:buChar char="▶"/>
            </a:pPr>
            <a:r>
              <a:rPr b="1" lang="nl">
                <a:solidFill>
                  <a:schemeClr val="dk1"/>
                </a:solidFill>
              </a:rPr>
              <a:t>Persoonlijke visitekaartje naar het MBO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68" name="Google Shape;368;p67"/>
          <p:cNvSpPr txBox="1"/>
          <p:nvPr>
            <p:ph type="title"/>
          </p:nvPr>
        </p:nvSpPr>
        <p:spPr>
          <a:xfrm>
            <a:off x="844475" y="310675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PTA LOB → </a:t>
            </a:r>
            <a:r>
              <a:rPr lang="nl" u="sng">
                <a:solidFill>
                  <a:schemeClr val="hlink"/>
                </a:solidFill>
                <a:hlinkClick r:id="rId3"/>
              </a:rPr>
              <a:t>website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8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Activiteiten dit jaar</a:t>
            </a:r>
            <a:endParaRPr/>
          </a:p>
        </p:txBody>
      </p:sp>
      <p:sp>
        <p:nvSpPr>
          <p:cNvPr id="374" name="Google Shape;374;p68"/>
          <p:cNvSpPr txBox="1"/>
          <p:nvPr/>
        </p:nvSpPr>
        <p:spPr>
          <a:xfrm>
            <a:off x="1087875" y="1171100"/>
            <a:ext cx="76374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93014" lvl="0" marL="4572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Noto Sans Symbols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LMO gesprekken (herfst - kerst)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93014" lvl="0" marL="4572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Rambla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Speeddate met </a:t>
            </a: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beroepsbeoefenaars</a:t>
            </a: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(februari)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93014" lvl="0" marL="4572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Noto Sans Symbols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Scholenmarkt (18 maart)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93014" lvl="0" marL="4572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Noto Sans Symbols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Stage 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93014" lvl="0" marL="4572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Noto Sans Symbols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LOB gesprek mentor en leerling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Activiteiten zijn onder voorbehoud van de maatregelen. 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9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Decanaat</a:t>
            </a:r>
            <a:endParaRPr/>
          </a:p>
        </p:txBody>
      </p:sp>
      <p:sp>
        <p:nvSpPr>
          <p:cNvPr id="380" name="Google Shape;380;p69"/>
          <p:cNvSpPr txBox="1"/>
          <p:nvPr/>
        </p:nvSpPr>
        <p:spPr>
          <a:xfrm>
            <a:off x="1192825" y="1171100"/>
            <a:ext cx="60978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Ouders, mentor en decaan helpen bij kiezen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Individuele begeleiding indien nodig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Contact: </a:t>
            </a:r>
            <a:r>
              <a:rPr b="1" lang="nl" sz="27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b.miedema@singelland.nl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4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of via school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700"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700"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nl" sz="2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Met de mentoren mee naar het lokaal</a:t>
            </a:r>
            <a:endParaRPr b="1"/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27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1239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Rambla"/>
              <a:buChar char="▶"/>
            </a:pPr>
            <a:r>
              <a:rPr b="1" lang="nl" sz="2700">
                <a:latin typeface="Rambla"/>
                <a:ea typeface="Rambla"/>
                <a:cs typeface="Rambla"/>
                <a:sym typeface="Rambla"/>
              </a:rPr>
              <a:t>3T1: Anton Ferbeek: lokaal 2 (1e verdieping)</a:t>
            </a:r>
            <a:endParaRPr b="1" sz="2700">
              <a:latin typeface="Rambla"/>
              <a:ea typeface="Rambla"/>
              <a:cs typeface="Rambla"/>
              <a:sym typeface="Rambla"/>
            </a:endParaRPr>
          </a:p>
          <a:p>
            <a:pPr indent="-261239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Noto Sans Symbols"/>
              <a:buChar char="▶"/>
            </a:pPr>
            <a:r>
              <a:rPr b="1" lang="nl" sz="2700">
                <a:latin typeface="Rambla"/>
                <a:ea typeface="Rambla"/>
                <a:cs typeface="Rambla"/>
                <a:sym typeface="Rambla"/>
              </a:rPr>
              <a:t>3T2: Ruud Achterberg: lokaal 3 (1e verdieping)</a:t>
            </a:r>
            <a:endParaRPr b="1" sz="2700">
              <a:latin typeface="Rambla"/>
              <a:ea typeface="Rambla"/>
              <a:cs typeface="Rambla"/>
              <a:sym typeface="Rambla"/>
            </a:endParaRPr>
          </a:p>
          <a:p>
            <a:pPr indent="-267589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900"/>
              <a:buFont typeface="Rambla"/>
              <a:buChar char="▶"/>
            </a:pPr>
            <a:r>
              <a:rPr b="1" lang="nl" sz="2700">
                <a:latin typeface="Rambla"/>
                <a:ea typeface="Rambla"/>
                <a:cs typeface="Rambla"/>
                <a:sym typeface="Rambla"/>
              </a:rPr>
              <a:t>3T3: Stephanie van Barneveld: lokaal 12 (BGG)</a:t>
            </a:r>
            <a:endParaRPr b="1"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Rambla"/>
              <a:ea typeface="Rambla"/>
              <a:cs typeface="Rambla"/>
              <a:sym typeface="Rambla"/>
            </a:endParaRPr>
          </a:p>
          <a:p>
            <a:pPr indent="0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86" name="Google Shape;386;p70"/>
          <p:cNvSpPr txBox="1"/>
          <p:nvPr>
            <p:ph type="title"/>
          </p:nvPr>
        </p:nvSpPr>
        <p:spPr>
          <a:xfrm>
            <a:off x="457200" y="205978"/>
            <a:ext cx="82296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2B91"/>
              </a:buClr>
              <a:buFont typeface="Rambla"/>
              <a:buNone/>
            </a:pPr>
            <a:r>
              <a:rPr b="1" i="0" lang="nl" sz="4100" u="none" cap="none" strike="noStrike">
                <a:solidFill>
                  <a:srgbClr val="652B91"/>
                </a:solidFill>
                <a:latin typeface="Rambla"/>
                <a:ea typeface="Rambla"/>
                <a:cs typeface="Rambla"/>
                <a:sym typeface="Rambla"/>
              </a:rPr>
              <a:t>Vragen?</a:t>
            </a:r>
            <a:endParaRPr b="1" i="0" sz="4100" u="none" cap="none" strike="noStrike">
              <a:solidFill>
                <a:srgbClr val="652B9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Programma</a:t>
            </a:r>
            <a:endParaRPr/>
          </a:p>
        </p:txBody>
      </p:sp>
      <p:sp>
        <p:nvSpPr>
          <p:cNvPr id="271" name="Google Shape;271;p53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Zak-/Slaagregeling 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Introductieperiode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 het VMBO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Kennismaking</a:t>
            </a: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met de mentor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4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700">
                <a:solidFill>
                  <a:schemeClr val="dk1"/>
                </a:solidFill>
                <a:highlight>
                  <a:srgbClr val="FFFFFF"/>
                </a:highlight>
                <a:latin typeface="Rambla"/>
                <a:ea typeface="Rambla"/>
                <a:cs typeface="Rambla"/>
                <a:sym typeface="Rambla"/>
              </a:rPr>
              <a:t>Deze raad neemt beslissingen die de locatie direct aangaan.</a:t>
            </a:r>
            <a:endParaRPr b="1" sz="2700">
              <a:solidFill>
                <a:schemeClr val="dk1"/>
              </a:solidFill>
              <a:highlight>
                <a:srgbClr val="FFFFFF"/>
              </a:highlight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highlight>
                <a:srgbClr val="FFFFFF"/>
              </a:highlight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700">
                <a:solidFill>
                  <a:schemeClr val="dk1"/>
                </a:solidFill>
                <a:highlight>
                  <a:srgbClr val="FFFFFF"/>
                </a:highlight>
                <a:latin typeface="Rambla"/>
                <a:ea typeface="Rambla"/>
                <a:cs typeface="Rambla"/>
                <a:sym typeface="Rambla"/>
              </a:rPr>
              <a:t>Belangstelling? Melden bij leerjaarcoördinator (n.dejongvanzuylen@singelland.nl), daarna volgt info.</a:t>
            </a:r>
            <a:endParaRPr b="1" sz="2700">
              <a:solidFill>
                <a:schemeClr val="dk1"/>
              </a:solidFill>
              <a:highlight>
                <a:srgbClr val="FFFFFF"/>
              </a:highlight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7" name="Google Shape;277;p54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Vacature Locatie ouderraad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5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352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Examenperiode duurt 2 jaar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 (Schoolexamen) en CE (Centraal Examen)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Eindcijfer = (SE+CE)/2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 en SE tellen dus even zwaar. </a:t>
            </a:r>
            <a:r>
              <a:rPr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52B91"/>
              </a:buClr>
              <a:buSzPts val="1836"/>
              <a:buFont typeface="Noto Sans Symbols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 en CE: Recht op (25%) extra tijd; doorgeven aan mentor (deskundigheidsverklaring nodig). 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6939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5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Examen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6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Elke toets moet met een voldoende (5,5) worden afgerond. Onvoldoende betekent verplicht herkansen en het bijspijkeruur volgen. Geldt voor veel vakken, </a:t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uitgezonderd:</a:t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Ne, En en wi: hier is slechts één herkansing per schooljaar.</a:t>
            </a:r>
            <a:endParaRPr b="1" sz="240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9" name="Google Shape;289;p5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Herkansingsmogelijkheden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7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8389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700"/>
              <a:buFont typeface="Rambla"/>
              <a:buChar char="▶"/>
            </a:pPr>
            <a:r>
              <a:rPr b="1" lang="nl" sz="27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http://voshv.singelland.nl/</a:t>
            </a: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(of als u dat makkelijker vindt: via </a:t>
            </a:r>
            <a:r>
              <a:rPr b="1" lang="nl" sz="2700" u="sng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4"/>
              </a:rPr>
              <a:t>www.singelland.nl</a:t>
            </a: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en zoek locatie VO-Surhuisterveen op)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18389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2700"/>
              <a:buFont typeface="Rambla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Examenreglement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18389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2700"/>
              <a:buFont typeface="Rambla"/>
              <a:buChar char="▶"/>
            </a:pPr>
            <a:r>
              <a:rPr b="1" lang="nl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Vakken PTA</a:t>
            </a:r>
            <a:endParaRPr b="1"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PTA (= programma van toetsing en afsluiting)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8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Zak/slaag regeling (1)</a:t>
            </a:r>
            <a:endParaRPr/>
          </a:p>
        </p:txBody>
      </p:sp>
      <p:sp>
        <p:nvSpPr>
          <p:cNvPr id="302" name="Google Shape;302;p58"/>
          <p:cNvSpPr txBox="1"/>
          <p:nvPr/>
        </p:nvSpPr>
        <p:spPr>
          <a:xfrm>
            <a:off x="873725" y="1152500"/>
            <a:ext cx="736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Een leerling is geslaagd als hij/zij: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52B91"/>
              </a:buClr>
              <a:buSzPts val="2400"/>
              <a:buFont typeface="Rambla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CKV, GPO en LO ‘voldoende’ of ’goed’ afrondt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2B91"/>
              </a:buClr>
              <a:buSzPts val="2400"/>
              <a:buFont typeface="Rambla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Profielwerkstuk: ‘voldoende’ of ‘goed’ afrondt (klas 4)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2B91"/>
              </a:buClr>
              <a:buSzPts val="2400"/>
              <a:buFont typeface="Rambla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Maatschappijleer 1 telt als 1 vak (klas 4) afrondt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2B91"/>
              </a:buClr>
              <a:buSzPts val="2400"/>
              <a:buFont typeface="Rambla"/>
              <a:buChar char="●"/>
            </a:pPr>
            <a:r>
              <a:rPr b="1" lang="nl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LOB-portfolio heeft afgerond</a:t>
            </a:r>
            <a:endParaRPr b="1"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EN….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5557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9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Zak/slaag regeling (2)</a:t>
            </a:r>
            <a:endParaRPr/>
          </a:p>
        </p:txBody>
      </p:sp>
      <p:sp>
        <p:nvSpPr>
          <p:cNvPr id="309" name="Google Shape;309;p59"/>
          <p:cNvSpPr txBox="1"/>
          <p:nvPr/>
        </p:nvSpPr>
        <p:spPr>
          <a:xfrm>
            <a:off x="873725" y="1152500"/>
            <a:ext cx="736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Van de </a:t>
            </a:r>
            <a:r>
              <a:rPr b="1"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</a:t>
            </a:r>
            <a:r>
              <a:rPr b="1"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vakken (incl. maatschappijleer)</a:t>
            </a:r>
            <a:r>
              <a:rPr b="1" lang="nl" sz="22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bij een extra examenvak dus eventueel 8 vakken: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b="1" lang="nl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Maximaal 1 vijf de rest een zes of hoger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b="1" lang="nl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Maximaal 2 vijven, minimaal 1 zeven en de rest 6 of hoger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b="1" lang="nl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Maximaal 1 vier, minimaal 1 zeven en de rest 6 of hoger.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b="1" lang="nl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 het CE gemiddeld een 5,5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Rambla"/>
              <a:buChar char="●"/>
            </a:pPr>
            <a:r>
              <a:rPr b="1" lang="nl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 het CE Nederlands minimaal een vijf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0" marL="4445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mbla"/>
              <a:buChar char="●"/>
            </a:pPr>
            <a:r>
              <a:rPr b="1" lang="nl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GEEN cijfer lager dan een vier!</a:t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55575" lvl="0" marL="3651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0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Johan: TL				SE		CE		Eind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Nederlands				4,7		4,8		5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Engels					5,2		6,2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Wiskunde				6,3		4,6		5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Biologie					7,0		5,0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Nask 1 					6,4		5,7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Duits					6,5		6,4		6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CKV					V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						         V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Maatschappijleer			6,8				7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lang="n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gezakt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5575" lvl="0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t/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0"/>
          <p:cNvSpPr txBox="1"/>
          <p:nvPr>
            <p:ph type="title"/>
          </p:nvPr>
        </p:nvSpPr>
        <p:spPr>
          <a:xfrm>
            <a:off x="873725" y="38655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